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2"/>
    <p:sldId id="257" r:id="rId3"/>
  </p:sldIdLst>
  <p:sldSz cx="9144000" cy="5143500" type="screen16x9"/>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65F"/>
    <a:srgbClr val="004A65"/>
    <a:srgbClr val="003D52"/>
    <a:srgbClr val="8FCB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7" d="100"/>
          <a:sy n="137" d="100"/>
        </p:scale>
        <p:origin x="86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ru-RU" sz="1800" b="0" strike="noStrike" spc="-1">
                <a:solidFill>
                  <a:srgbClr val="000000"/>
                </a:solidFill>
                <a:latin typeface="Arial"/>
              </a:rPr>
              <a:t>Для перемещения страницы щёлкните мышью</a:t>
            </a:r>
          </a:p>
        </p:txBody>
      </p:sp>
      <p:sp>
        <p:nvSpPr>
          <p:cNvPr id="42" name="PlaceHolder 2"/>
          <p:cNvSpPr>
            <a:spLocks noGrp="1"/>
          </p:cNvSpPr>
          <p:nvPr>
            <p:ph type="body"/>
          </p:nvPr>
        </p:nvSpPr>
        <p:spPr>
          <a:xfrm>
            <a:off x="756000" y="5078520"/>
            <a:ext cx="6047640" cy="4811040"/>
          </a:xfrm>
          <a:prstGeom prst="rect">
            <a:avLst/>
          </a:prstGeom>
        </p:spPr>
        <p:txBody>
          <a:bodyPr lIns="0" tIns="0" rIns="0" bIns="0">
            <a:noAutofit/>
          </a:bodyPr>
          <a:lstStyle/>
          <a:p>
            <a:r>
              <a:rPr lang="ru-RU" sz="2000" b="0" strike="noStrike" spc="-1">
                <a:latin typeface="Arial"/>
              </a:rPr>
              <a:t>Для правки формата примечаний щёлкните мышью</a:t>
            </a:r>
          </a:p>
        </p:txBody>
      </p:sp>
      <p:sp>
        <p:nvSpPr>
          <p:cNvPr id="43" name="PlaceHolder 3"/>
          <p:cNvSpPr>
            <a:spLocks noGrp="1"/>
          </p:cNvSpPr>
          <p:nvPr>
            <p:ph type="hdr"/>
          </p:nvPr>
        </p:nvSpPr>
        <p:spPr>
          <a:xfrm>
            <a:off x="0" y="0"/>
            <a:ext cx="3280680" cy="534240"/>
          </a:xfrm>
          <a:prstGeom prst="rect">
            <a:avLst/>
          </a:prstGeom>
        </p:spPr>
        <p:txBody>
          <a:bodyPr lIns="0" tIns="0" rIns="0" bIns="0">
            <a:noAutofit/>
          </a:bodyPr>
          <a:lstStyle/>
          <a:p>
            <a:r>
              <a:rPr lang="ru-RU" sz="1400" b="0" strike="noStrike" spc="-1">
                <a:latin typeface="Times New Roman"/>
              </a:rPr>
              <a:t>&lt;верхний колонтитул&gt;</a:t>
            </a:r>
          </a:p>
        </p:txBody>
      </p:sp>
      <p:sp>
        <p:nvSpPr>
          <p:cNvPr id="44"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ru-RU" sz="1400" b="0" strike="noStrike" spc="-1">
                <a:latin typeface="Times New Roman"/>
              </a:rPr>
              <a:t>&lt;дата/время&gt;</a:t>
            </a:r>
          </a:p>
        </p:txBody>
      </p:sp>
      <p:sp>
        <p:nvSpPr>
          <p:cNvPr id="45" name="PlaceHolder 5"/>
          <p:cNvSpPr>
            <a:spLocks noGrp="1"/>
          </p:cNvSpPr>
          <p:nvPr>
            <p:ph type="ftr"/>
          </p:nvPr>
        </p:nvSpPr>
        <p:spPr>
          <a:xfrm>
            <a:off x="0" y="10157400"/>
            <a:ext cx="3280680" cy="534240"/>
          </a:xfrm>
          <a:prstGeom prst="rect">
            <a:avLst/>
          </a:prstGeom>
        </p:spPr>
        <p:txBody>
          <a:bodyPr lIns="0" tIns="0" rIns="0" bIns="0" anchor="b">
            <a:noAutofit/>
          </a:bodyPr>
          <a:lstStyle/>
          <a:p>
            <a:r>
              <a:rPr lang="ru-RU" sz="1400" b="0" strike="noStrike" spc="-1">
                <a:latin typeface="Times New Roman"/>
              </a:rPr>
              <a:t>&lt;нижний колонтитул&gt;</a:t>
            </a:r>
          </a:p>
        </p:txBody>
      </p:sp>
      <p:sp>
        <p:nvSpPr>
          <p:cNvPr id="46"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CDB0C537-1361-4464-9E9C-342EE2E0D811}" type="slidenum">
              <a:rPr lang="ru-RU" sz="1400" b="0" strike="noStrike" spc="-1">
                <a:latin typeface="Times New Roman"/>
              </a:rPr>
              <a:t>‹#›</a:t>
            </a:fld>
            <a:endParaRPr lang="ru-RU"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CustomShape 1"/>
          <p:cNvSpPr/>
          <p:nvPr/>
        </p:nvSpPr>
        <p:spPr>
          <a:xfrm>
            <a:off x="3885120" y="8686800"/>
            <a:ext cx="2963160" cy="447480"/>
          </a:xfrm>
          <a:prstGeom prst="rect">
            <a:avLst/>
          </a:prstGeom>
          <a:noFill/>
          <a:ln>
            <a:noFill/>
          </a:ln>
        </p:spPr>
        <p:style>
          <a:lnRef idx="0">
            <a:scrgbClr r="0" g="0" b="0"/>
          </a:lnRef>
          <a:fillRef idx="0">
            <a:scrgbClr r="0" g="0" b="0"/>
          </a:fillRef>
          <a:effectRef idx="0">
            <a:scrgbClr r="0" g="0" b="0"/>
          </a:effectRef>
          <a:fontRef idx="minor"/>
        </p:style>
        <p:txBody>
          <a:bodyPr lIns="91800" tIns="46080" rIns="91800" bIns="46080" anchor="b">
            <a:noAutofit/>
          </a:bodyPr>
          <a:lstStyle/>
          <a:p>
            <a:pPr>
              <a:lnSpc>
                <a:spcPct val="100000"/>
              </a:lnSpc>
            </a:pPr>
            <a:fld id="{BEC09B07-BC57-49E0-A598-776D0ECF5E67}" type="slidenum">
              <a:rPr lang="ru-RU" sz="2400" b="1" strike="noStrike" spc="-1">
                <a:solidFill>
                  <a:srgbClr val="000000"/>
                </a:solidFill>
                <a:latin typeface="Times New Roman"/>
                <a:ea typeface="宋体"/>
              </a:rPr>
              <a:t>1</a:t>
            </a:fld>
            <a:endParaRPr lang="ru-RU" sz="2400" b="0" strike="noStrike" spc="-1">
              <a:latin typeface="Arial"/>
            </a:endParaRPr>
          </a:p>
        </p:txBody>
      </p:sp>
      <p:sp>
        <p:nvSpPr>
          <p:cNvPr id="53" name="PlaceHolder 2"/>
          <p:cNvSpPr>
            <a:spLocks noGrp="1"/>
          </p:cNvSpPr>
          <p:nvPr>
            <p:ph type="body"/>
          </p:nvPr>
        </p:nvSpPr>
        <p:spPr>
          <a:xfrm>
            <a:off x="685800" y="4344120"/>
            <a:ext cx="5480640" cy="4108680"/>
          </a:xfrm>
          <a:prstGeom prst="rect">
            <a:avLst/>
          </a:prstGeom>
        </p:spPr>
        <p:txBody>
          <a:bodyPr lIns="91800" tIns="46080" rIns="91800" bIns="46080" anchor="ctr">
            <a:noAutofit/>
          </a:bodyPr>
          <a:lstStyle/>
          <a:p>
            <a:pPr marL="216000" indent="-210600" algn="just">
              <a:lnSpc>
                <a:spcPct val="100000"/>
              </a:lnSpc>
            </a:pPr>
            <a:r>
              <a:rPr lang="ru-RU" sz="2000" b="0" strike="noStrike" spc="-1" dirty="0" err="1">
                <a:latin typeface="Arial"/>
              </a:rPr>
              <a:t>Ru</a:t>
            </a:r>
            <a:endParaRPr lang="ru-RU" sz="2000" b="0" strike="noStrike" spc="-1" dirty="0">
              <a:latin typeface="Arial"/>
            </a:endParaRPr>
          </a:p>
          <a:p>
            <a:pPr marL="216000" indent="-210600" algn="just">
              <a:lnSpc>
                <a:spcPct val="100000"/>
              </a:lnSpc>
            </a:pPr>
            <a:r>
              <a:rPr lang="ru-RU" sz="2000" b="0" strike="noStrike" spc="-1" dirty="0">
                <a:latin typeface="Arial"/>
              </a:rPr>
              <a:t>-------------------------------</a:t>
            </a:r>
          </a:p>
          <a:p>
            <a:pPr marL="216000" indent="-210600" algn="just">
              <a:lnSpc>
                <a:spcPct val="100000"/>
              </a:lnSpc>
            </a:pPr>
            <a:r>
              <a:rPr lang="ru-RU" sz="2000" b="0" strike="noStrike" spc="-1" dirty="0">
                <a:latin typeface="Arial"/>
              </a:rPr>
              <a:t>Мы рассказали о проектах, которые мы </a:t>
            </a:r>
            <a:r>
              <a:rPr lang="ru-RU" sz="2000" b="0" strike="noStrike" spc="-1" dirty="0" err="1">
                <a:latin typeface="Arial"/>
              </a:rPr>
              <a:t>сейча</a:t>
            </a:r>
            <a:r>
              <a:rPr lang="ru-RU" sz="2000" b="0" strike="noStrike" spc="-1" dirty="0">
                <a:latin typeface="Arial"/>
              </a:rPr>
              <a:t> </a:t>
            </a:r>
            <a:r>
              <a:rPr lang="ru-RU" sz="2000" b="0" strike="noStrike" spc="-1" dirty="0" err="1">
                <a:latin typeface="Arial"/>
              </a:rPr>
              <a:t>сразвиваем</a:t>
            </a:r>
            <a:r>
              <a:rPr lang="ru-RU" sz="2000" b="0" strike="noStrike" spc="-1" dirty="0">
                <a:latin typeface="Arial"/>
              </a:rPr>
              <a:t>, чтобы показать преимущества платформы DISC в различных областях.</a:t>
            </a:r>
          </a:p>
          <a:p>
            <a:pPr marL="216000" indent="-210600" algn="just">
              <a:lnSpc>
                <a:spcPct val="100000"/>
              </a:lnSpc>
            </a:pPr>
            <a:r>
              <a:rPr lang="ru-RU" sz="2000" b="0" strike="noStrike" spc="-1" dirty="0">
                <a:latin typeface="Arial"/>
              </a:rPr>
              <a:t>Основное преимущество на данный момент, это крайне низкое энергопотребление и аппаратная сложность. Конечно интересен и чисто научный результат разработки новых принципов и их  использования.</a:t>
            </a:r>
          </a:p>
          <a:p>
            <a:pPr marL="216000" indent="-210600" algn="just">
              <a:lnSpc>
                <a:spcPct val="100000"/>
              </a:lnSpc>
            </a:pPr>
            <a:r>
              <a:rPr lang="ru-RU" sz="2000" b="0" strike="noStrike" spc="-1" dirty="0">
                <a:latin typeface="Arial"/>
              </a:rPr>
              <a:t>Многое приходится испытывать впервые. </a:t>
            </a:r>
          </a:p>
          <a:p>
            <a:pPr marL="216000" indent="-210600" algn="just">
              <a:lnSpc>
                <a:spcPct val="100000"/>
              </a:lnSpc>
            </a:pPr>
            <a:r>
              <a:rPr lang="ru-RU" sz="2000" b="0" strike="noStrike" spc="-1" dirty="0">
                <a:latin typeface="Arial"/>
              </a:rPr>
              <a:t>Поэтому сегодня я хотел бы рассказать не о преимуществах, а о недостатках системы DISC, что на мой взгляд, всегда более интересно, а также честно.</a:t>
            </a:r>
          </a:p>
          <a:p>
            <a:pPr marL="216000" indent="-210600" algn="just">
              <a:lnSpc>
                <a:spcPct val="100000"/>
              </a:lnSpc>
            </a:pPr>
            <a:r>
              <a:rPr lang="ru-RU" sz="2000" b="0" strike="noStrike" spc="-1" dirty="0">
                <a:latin typeface="Arial"/>
              </a:rPr>
              <a:t>Поэтому я перечислю несколько недостатков, и конечно, варианты их устранения.</a:t>
            </a:r>
          </a:p>
          <a:p>
            <a:pPr marL="216000" indent="-210600" algn="just">
              <a:lnSpc>
                <a:spcPct val="100000"/>
              </a:lnSpc>
            </a:pPr>
            <a:endParaRPr lang="ru-RU" sz="2000" b="0" strike="noStrike" spc="-1" dirty="0">
              <a:latin typeface="Arial"/>
            </a:endParaRPr>
          </a:p>
          <a:p>
            <a:pPr marL="216000" indent="-210600" algn="just">
              <a:lnSpc>
                <a:spcPct val="100000"/>
              </a:lnSpc>
            </a:pPr>
            <a:r>
              <a:rPr lang="ru-RU" sz="2000" b="0" strike="noStrike" spc="-1" dirty="0" err="1">
                <a:latin typeface="Arial"/>
              </a:rPr>
              <a:t>Eng</a:t>
            </a:r>
            <a:endParaRPr lang="ru-RU" sz="2000" b="0" strike="noStrike" spc="-1" dirty="0">
              <a:latin typeface="Arial"/>
            </a:endParaRPr>
          </a:p>
          <a:p>
            <a:pPr marL="216000" indent="-210600" algn="just">
              <a:lnSpc>
                <a:spcPct val="100000"/>
              </a:lnSpc>
            </a:pPr>
            <a:r>
              <a:rPr lang="ru-RU" sz="2000" b="0" strike="noStrike" spc="-1" dirty="0">
                <a:latin typeface="Arial"/>
              </a:rPr>
              <a:t>-----------------------------------</a:t>
            </a:r>
          </a:p>
          <a:p>
            <a:pPr marL="216000" indent="-210600" algn="just">
              <a:lnSpc>
                <a:spcPct val="100000"/>
              </a:lnSpc>
            </a:pPr>
            <a:r>
              <a:rPr lang="ru-RU" sz="2000" b="0" strike="noStrike" spc="-1" dirty="0" err="1">
                <a:latin typeface="Arial"/>
              </a:rPr>
              <a:t>We</a:t>
            </a:r>
            <a:r>
              <a:rPr lang="ru-RU" sz="2000" b="0" strike="noStrike" spc="-1" dirty="0">
                <a:latin typeface="Arial"/>
              </a:rPr>
              <a:t> </a:t>
            </a:r>
            <a:r>
              <a:rPr lang="ru-RU" sz="2000" b="0" strike="noStrike" spc="-1" dirty="0" err="1">
                <a:latin typeface="Arial"/>
              </a:rPr>
              <a:t>talked</a:t>
            </a:r>
            <a:r>
              <a:rPr lang="ru-RU" sz="2000" b="0" strike="noStrike" spc="-1" dirty="0">
                <a:latin typeface="Arial"/>
              </a:rPr>
              <a:t> </a:t>
            </a:r>
            <a:r>
              <a:rPr lang="ru-RU" sz="2000" b="0" strike="noStrike" spc="-1" dirty="0" err="1">
                <a:latin typeface="Arial"/>
              </a:rPr>
              <a:t>about</a:t>
            </a:r>
            <a:r>
              <a:rPr lang="ru-RU" sz="2000" b="0" strike="noStrike" spc="-1" dirty="0">
                <a:latin typeface="Arial"/>
              </a:rPr>
              <a:t> </a:t>
            </a:r>
            <a:r>
              <a:rPr lang="ru-RU" sz="2000" b="0" strike="noStrike" spc="-1" dirty="0" err="1">
                <a:latin typeface="Arial"/>
              </a:rPr>
              <a:t>the</a:t>
            </a:r>
            <a:r>
              <a:rPr lang="ru-RU" sz="2000" b="0" strike="noStrike" spc="-1" dirty="0">
                <a:latin typeface="Arial"/>
              </a:rPr>
              <a:t> </a:t>
            </a:r>
            <a:r>
              <a:rPr lang="ru-RU" sz="2000" b="0" strike="noStrike" spc="-1" dirty="0" err="1">
                <a:latin typeface="Arial"/>
              </a:rPr>
              <a:t>projects</a:t>
            </a:r>
            <a:r>
              <a:rPr lang="ru-RU" sz="2000" b="0" strike="noStrike" spc="-1" dirty="0">
                <a:latin typeface="Arial"/>
              </a:rPr>
              <a:t> </a:t>
            </a:r>
            <a:r>
              <a:rPr lang="ru-RU" sz="2000" b="0" strike="noStrike" spc="-1" dirty="0" err="1">
                <a:latin typeface="Arial"/>
              </a:rPr>
              <a:t>we</a:t>
            </a:r>
            <a:r>
              <a:rPr lang="ru-RU" sz="2000" b="0" strike="noStrike" spc="-1" dirty="0">
                <a:latin typeface="Arial"/>
              </a:rPr>
              <a:t> </a:t>
            </a:r>
            <a:r>
              <a:rPr lang="ru-RU" sz="2000" b="0" strike="noStrike" spc="-1" dirty="0" err="1">
                <a:latin typeface="Arial"/>
              </a:rPr>
              <a:t>are</a:t>
            </a:r>
            <a:r>
              <a:rPr lang="ru-RU" sz="2000" b="0" strike="noStrike" spc="-1" dirty="0">
                <a:latin typeface="Arial"/>
              </a:rPr>
              <a:t> </a:t>
            </a:r>
            <a:r>
              <a:rPr lang="ru-RU" sz="2000" b="0" strike="noStrike" spc="-1" dirty="0" err="1">
                <a:latin typeface="Arial"/>
              </a:rPr>
              <a:t>currently</a:t>
            </a:r>
            <a:r>
              <a:rPr lang="ru-RU" sz="2000" b="0" strike="noStrike" spc="-1" dirty="0">
                <a:latin typeface="Arial"/>
              </a:rPr>
              <a:t> </a:t>
            </a:r>
            <a:r>
              <a:rPr lang="ru-RU" sz="2000" b="0" strike="noStrike" spc="-1" dirty="0" err="1">
                <a:latin typeface="Arial"/>
              </a:rPr>
              <a:t>developing</a:t>
            </a:r>
            <a:r>
              <a:rPr lang="ru-RU" sz="2000" b="0" strike="noStrike" spc="-1" dirty="0">
                <a:latin typeface="Arial"/>
              </a:rPr>
              <a:t> </a:t>
            </a:r>
            <a:r>
              <a:rPr lang="ru-RU" sz="2000" b="0" strike="noStrike" spc="-1" dirty="0" err="1">
                <a:latin typeface="Arial"/>
              </a:rPr>
              <a:t>to</a:t>
            </a:r>
            <a:r>
              <a:rPr lang="ru-RU" sz="2000" b="0" strike="noStrike" spc="-1" dirty="0">
                <a:latin typeface="Arial"/>
              </a:rPr>
              <a:t> </a:t>
            </a:r>
            <a:r>
              <a:rPr lang="ru-RU" sz="2000" b="0" strike="noStrike" spc="-1" dirty="0" err="1">
                <a:latin typeface="Arial"/>
              </a:rPr>
              <a:t>show</a:t>
            </a:r>
            <a:r>
              <a:rPr lang="ru-RU" sz="2000" b="0" strike="noStrike" spc="-1" dirty="0">
                <a:latin typeface="Arial"/>
              </a:rPr>
              <a:t> </a:t>
            </a:r>
            <a:r>
              <a:rPr lang="ru-RU" sz="2000" b="0" strike="noStrike" spc="-1" dirty="0" err="1">
                <a:latin typeface="Arial"/>
              </a:rPr>
              <a:t>the</a:t>
            </a:r>
            <a:r>
              <a:rPr lang="ru-RU" sz="2000" b="0" strike="noStrike" spc="-1" dirty="0">
                <a:latin typeface="Arial"/>
              </a:rPr>
              <a:t> </a:t>
            </a:r>
            <a:r>
              <a:rPr lang="ru-RU" sz="2000" b="0" strike="noStrike" spc="-1" dirty="0" err="1">
                <a:latin typeface="Arial"/>
              </a:rPr>
              <a:t>benefits</a:t>
            </a:r>
            <a:r>
              <a:rPr lang="ru-RU" sz="2000" b="0" strike="noStrike" spc="-1" dirty="0">
                <a:latin typeface="Arial"/>
              </a:rPr>
              <a:t> </a:t>
            </a:r>
            <a:r>
              <a:rPr lang="ru-RU" sz="2000" b="0" strike="noStrike" spc="-1" dirty="0" err="1">
                <a:latin typeface="Arial"/>
              </a:rPr>
              <a:t>of</a:t>
            </a:r>
            <a:r>
              <a:rPr lang="ru-RU" sz="2000" b="0" strike="noStrike" spc="-1" dirty="0">
                <a:latin typeface="Arial"/>
              </a:rPr>
              <a:t> </a:t>
            </a:r>
            <a:r>
              <a:rPr lang="ru-RU" sz="2000" b="0" strike="noStrike" spc="-1" dirty="0" err="1">
                <a:latin typeface="Arial"/>
              </a:rPr>
              <a:t>the</a:t>
            </a:r>
            <a:r>
              <a:rPr lang="ru-RU" sz="2000" b="0" strike="noStrike" spc="-1" dirty="0">
                <a:latin typeface="Arial"/>
              </a:rPr>
              <a:t> DISC </a:t>
            </a:r>
            <a:r>
              <a:rPr lang="ru-RU" sz="2000" b="0" strike="noStrike" spc="-1" dirty="0" err="1">
                <a:latin typeface="Arial"/>
              </a:rPr>
              <a:t>platform</a:t>
            </a:r>
            <a:r>
              <a:rPr lang="ru-RU" sz="2000" b="0" strike="noStrike" spc="-1" dirty="0">
                <a:latin typeface="Arial"/>
              </a:rPr>
              <a:t> </a:t>
            </a:r>
            <a:r>
              <a:rPr lang="ru-RU" sz="2000" b="0" strike="noStrike" spc="-1" dirty="0" err="1">
                <a:latin typeface="Arial"/>
              </a:rPr>
              <a:t>in</a:t>
            </a:r>
            <a:r>
              <a:rPr lang="ru-RU" sz="2000" b="0" strike="noStrike" spc="-1" dirty="0">
                <a:latin typeface="Arial"/>
              </a:rPr>
              <a:t> </a:t>
            </a:r>
            <a:r>
              <a:rPr lang="ru-RU" sz="2000" b="0" strike="noStrike" spc="-1" dirty="0" err="1">
                <a:latin typeface="Arial"/>
              </a:rPr>
              <a:t>various</a:t>
            </a:r>
            <a:r>
              <a:rPr lang="ru-RU" sz="2000" b="0" strike="noStrike" spc="-1" dirty="0">
                <a:latin typeface="Arial"/>
              </a:rPr>
              <a:t> </a:t>
            </a:r>
            <a:r>
              <a:rPr lang="ru-RU" sz="2000" b="0" strike="noStrike" spc="-1" dirty="0" err="1">
                <a:latin typeface="Arial"/>
              </a:rPr>
              <a:t>areas</a:t>
            </a:r>
            <a:r>
              <a:rPr lang="ru-RU" sz="2000" b="0" strike="noStrike" spc="-1" dirty="0">
                <a:latin typeface="Arial"/>
              </a:rPr>
              <a:t>.</a:t>
            </a:r>
          </a:p>
          <a:p>
            <a:pPr marL="216000" indent="-210600" algn="just">
              <a:lnSpc>
                <a:spcPct val="100000"/>
              </a:lnSpc>
            </a:pPr>
            <a:r>
              <a:rPr lang="ru-RU" sz="2000" b="0" strike="noStrike" spc="-1" dirty="0" err="1">
                <a:latin typeface="Arial"/>
              </a:rPr>
              <a:t>The</a:t>
            </a:r>
            <a:r>
              <a:rPr lang="ru-RU" sz="2000" b="0" strike="noStrike" spc="-1" dirty="0">
                <a:latin typeface="Arial"/>
              </a:rPr>
              <a:t> </a:t>
            </a:r>
            <a:r>
              <a:rPr lang="ru-RU" sz="2000" b="0" strike="noStrike" spc="-1" dirty="0" err="1">
                <a:latin typeface="Arial"/>
              </a:rPr>
              <a:t>main</a:t>
            </a:r>
            <a:r>
              <a:rPr lang="ru-RU" sz="2000" b="0" strike="noStrike" spc="-1" dirty="0">
                <a:latin typeface="Arial"/>
              </a:rPr>
              <a:t> </a:t>
            </a:r>
            <a:r>
              <a:rPr lang="ru-RU" sz="2000" b="0" strike="noStrike" spc="-1" dirty="0" err="1">
                <a:latin typeface="Arial"/>
              </a:rPr>
              <a:t>advantage</a:t>
            </a:r>
            <a:r>
              <a:rPr lang="ru-RU" sz="2000" b="0" strike="noStrike" spc="-1" dirty="0">
                <a:latin typeface="Arial"/>
              </a:rPr>
              <a:t> </a:t>
            </a:r>
            <a:r>
              <a:rPr lang="ru-RU" sz="2000" b="0" strike="noStrike" spc="-1" dirty="0" err="1">
                <a:latin typeface="Arial"/>
              </a:rPr>
              <a:t>at</a:t>
            </a:r>
            <a:r>
              <a:rPr lang="ru-RU" sz="2000" b="0" strike="noStrike" spc="-1" dirty="0">
                <a:latin typeface="Arial"/>
              </a:rPr>
              <a:t> </a:t>
            </a:r>
            <a:r>
              <a:rPr lang="ru-RU" sz="2000" b="0" strike="noStrike" spc="-1" dirty="0" err="1">
                <a:latin typeface="Arial"/>
              </a:rPr>
              <a:t>the</a:t>
            </a:r>
            <a:r>
              <a:rPr lang="ru-RU" sz="2000" b="0" strike="noStrike" spc="-1" dirty="0">
                <a:latin typeface="Arial"/>
              </a:rPr>
              <a:t> </a:t>
            </a:r>
            <a:r>
              <a:rPr lang="ru-RU" sz="2000" b="0" strike="noStrike" spc="-1" dirty="0" err="1">
                <a:latin typeface="Arial"/>
              </a:rPr>
              <a:t>moment</a:t>
            </a:r>
            <a:r>
              <a:rPr lang="ru-RU" sz="2000" b="0" strike="noStrike" spc="-1" dirty="0">
                <a:latin typeface="Arial"/>
              </a:rPr>
              <a:t> </a:t>
            </a:r>
            <a:r>
              <a:rPr lang="ru-RU" sz="2000" b="0" strike="noStrike" spc="-1" dirty="0" err="1">
                <a:latin typeface="Arial"/>
              </a:rPr>
              <a:t>is</a:t>
            </a:r>
            <a:r>
              <a:rPr lang="ru-RU" sz="2000" b="0" strike="noStrike" spc="-1" dirty="0">
                <a:latin typeface="Arial"/>
              </a:rPr>
              <a:t> </a:t>
            </a:r>
            <a:r>
              <a:rPr lang="ru-RU" sz="2000" b="0" strike="noStrike" spc="-1" dirty="0" err="1">
                <a:latin typeface="Arial"/>
              </a:rPr>
              <a:t>extremely</a:t>
            </a:r>
            <a:r>
              <a:rPr lang="ru-RU" sz="2000" b="0" strike="noStrike" spc="-1" dirty="0">
                <a:latin typeface="Arial"/>
              </a:rPr>
              <a:t> </a:t>
            </a:r>
            <a:r>
              <a:rPr lang="ru-RU" sz="2000" b="0" strike="noStrike" spc="-1" dirty="0" err="1">
                <a:latin typeface="Arial"/>
              </a:rPr>
              <a:t>low</a:t>
            </a:r>
            <a:r>
              <a:rPr lang="ru-RU" sz="2000" b="0" strike="noStrike" spc="-1" dirty="0">
                <a:latin typeface="Arial"/>
              </a:rPr>
              <a:t> </a:t>
            </a:r>
            <a:r>
              <a:rPr lang="ru-RU" sz="2000" b="0" strike="noStrike" spc="-1" dirty="0" err="1">
                <a:latin typeface="Arial"/>
              </a:rPr>
              <a:t>power</a:t>
            </a:r>
            <a:r>
              <a:rPr lang="ru-RU" sz="2000" b="0" strike="noStrike" spc="-1" dirty="0">
                <a:latin typeface="Arial"/>
              </a:rPr>
              <a:t> </a:t>
            </a:r>
            <a:r>
              <a:rPr lang="ru-RU" sz="2000" b="0" strike="noStrike" spc="-1" dirty="0" err="1">
                <a:latin typeface="Arial"/>
              </a:rPr>
              <a:t>consumption</a:t>
            </a:r>
            <a:r>
              <a:rPr lang="ru-RU" sz="2000" b="0" strike="noStrike" spc="-1" dirty="0">
                <a:latin typeface="Arial"/>
              </a:rPr>
              <a:t> </a:t>
            </a:r>
            <a:r>
              <a:rPr lang="ru-RU" sz="2000" b="0" strike="noStrike" spc="-1" dirty="0" err="1">
                <a:latin typeface="Arial"/>
              </a:rPr>
              <a:t>and</a:t>
            </a:r>
            <a:r>
              <a:rPr lang="ru-RU" sz="2000" b="0" strike="noStrike" spc="-1" dirty="0">
                <a:latin typeface="Arial"/>
              </a:rPr>
              <a:t> </a:t>
            </a:r>
            <a:r>
              <a:rPr lang="ru-RU" sz="2000" b="0" strike="noStrike" spc="-1" dirty="0" err="1">
                <a:latin typeface="Arial"/>
              </a:rPr>
              <a:t>hardware</a:t>
            </a:r>
            <a:r>
              <a:rPr lang="ru-RU" sz="2000" b="0" strike="noStrike" spc="-1" dirty="0">
                <a:latin typeface="Arial"/>
              </a:rPr>
              <a:t> </a:t>
            </a:r>
            <a:r>
              <a:rPr lang="ru-RU" sz="2000" b="0" strike="noStrike" spc="-1" dirty="0" err="1">
                <a:latin typeface="Arial"/>
              </a:rPr>
              <a:t>complexity</a:t>
            </a:r>
            <a:r>
              <a:rPr lang="ru-RU" sz="2000" b="0" strike="noStrike" spc="-1" dirty="0">
                <a:latin typeface="Arial"/>
              </a:rPr>
              <a:t>. </a:t>
            </a:r>
            <a:r>
              <a:rPr lang="ru-RU" sz="2000" b="0" strike="noStrike" spc="-1" dirty="0" err="1">
                <a:latin typeface="Arial"/>
              </a:rPr>
              <a:t>Of</a:t>
            </a:r>
            <a:r>
              <a:rPr lang="ru-RU" sz="2000" b="0" strike="noStrike" spc="-1" dirty="0">
                <a:latin typeface="Arial"/>
              </a:rPr>
              <a:t> </a:t>
            </a:r>
            <a:r>
              <a:rPr lang="ru-RU" sz="2000" b="0" strike="noStrike" spc="-1" dirty="0" err="1">
                <a:latin typeface="Arial"/>
              </a:rPr>
              <a:t>course</a:t>
            </a:r>
            <a:r>
              <a:rPr lang="ru-RU" sz="2000" b="0" strike="noStrike" spc="-1" dirty="0">
                <a:latin typeface="Arial"/>
              </a:rPr>
              <a:t>, </a:t>
            </a:r>
            <a:r>
              <a:rPr lang="ru-RU" sz="2000" b="0" strike="noStrike" spc="-1" dirty="0" err="1">
                <a:latin typeface="Arial"/>
              </a:rPr>
              <a:t>the</a:t>
            </a:r>
            <a:r>
              <a:rPr lang="ru-RU" sz="2000" b="0" strike="noStrike" spc="-1" dirty="0">
                <a:latin typeface="Arial"/>
              </a:rPr>
              <a:t> </a:t>
            </a:r>
            <a:r>
              <a:rPr lang="ru-RU" sz="2000" b="0" strike="noStrike" spc="-1" dirty="0" err="1">
                <a:latin typeface="Arial"/>
              </a:rPr>
              <a:t>purely</a:t>
            </a:r>
            <a:r>
              <a:rPr lang="ru-RU" sz="2000" b="0" strike="noStrike" spc="-1" dirty="0">
                <a:latin typeface="Arial"/>
              </a:rPr>
              <a:t> </a:t>
            </a:r>
            <a:r>
              <a:rPr lang="ru-RU" sz="2000" b="0" strike="noStrike" spc="-1" dirty="0" err="1">
                <a:latin typeface="Arial"/>
              </a:rPr>
              <a:t>scientific</a:t>
            </a:r>
            <a:r>
              <a:rPr lang="ru-RU" sz="2000" b="0" strike="noStrike" spc="-1" dirty="0">
                <a:latin typeface="Arial"/>
              </a:rPr>
              <a:t> </a:t>
            </a:r>
            <a:r>
              <a:rPr lang="ru-RU" sz="2000" b="0" strike="noStrike" spc="-1" dirty="0" err="1">
                <a:latin typeface="Arial"/>
              </a:rPr>
              <a:t>result</a:t>
            </a:r>
            <a:r>
              <a:rPr lang="ru-RU" sz="2000" b="0" strike="noStrike" spc="-1" dirty="0">
                <a:latin typeface="Arial"/>
              </a:rPr>
              <a:t> </a:t>
            </a:r>
            <a:r>
              <a:rPr lang="ru-RU" sz="2000" b="0" strike="noStrike" spc="-1" dirty="0" err="1">
                <a:latin typeface="Arial"/>
              </a:rPr>
              <a:t>of</a:t>
            </a:r>
            <a:r>
              <a:rPr lang="ru-RU" sz="2000" b="0" strike="noStrike" spc="-1" dirty="0">
                <a:latin typeface="Arial"/>
              </a:rPr>
              <a:t> </a:t>
            </a:r>
            <a:r>
              <a:rPr lang="ru-RU" sz="2000" b="0" strike="noStrike" spc="-1" dirty="0" err="1">
                <a:latin typeface="Arial"/>
              </a:rPr>
              <a:t>the</a:t>
            </a:r>
            <a:r>
              <a:rPr lang="ru-RU" sz="2000" b="0" strike="noStrike" spc="-1" dirty="0">
                <a:latin typeface="Arial"/>
              </a:rPr>
              <a:t> </a:t>
            </a:r>
            <a:r>
              <a:rPr lang="ru-RU" sz="2000" b="0" strike="noStrike" spc="-1" dirty="0" err="1">
                <a:latin typeface="Arial"/>
              </a:rPr>
              <a:t>new</a:t>
            </a:r>
            <a:r>
              <a:rPr lang="ru-RU" sz="2000" b="0" strike="noStrike" spc="-1" dirty="0">
                <a:latin typeface="Arial"/>
              </a:rPr>
              <a:t> </a:t>
            </a:r>
            <a:r>
              <a:rPr lang="ru-RU" sz="2000" b="0" strike="noStrike" spc="-1" dirty="0" err="1">
                <a:latin typeface="Arial"/>
              </a:rPr>
              <a:t>principles</a:t>
            </a:r>
            <a:r>
              <a:rPr lang="ru-RU" sz="2000" b="0" strike="noStrike" spc="-1" dirty="0">
                <a:latin typeface="Arial"/>
              </a:rPr>
              <a:t> </a:t>
            </a:r>
            <a:r>
              <a:rPr lang="ru-RU" sz="2000" b="0" strike="noStrike" spc="-1" dirty="0" err="1">
                <a:latin typeface="Arial"/>
              </a:rPr>
              <a:t>development</a:t>
            </a:r>
            <a:r>
              <a:rPr lang="ru-RU" sz="2000" b="0" strike="noStrike" spc="-1" dirty="0">
                <a:latin typeface="Arial"/>
              </a:rPr>
              <a:t> </a:t>
            </a:r>
            <a:r>
              <a:rPr lang="ru-RU" sz="2000" b="0" strike="noStrike" spc="-1" dirty="0" err="1">
                <a:latin typeface="Arial"/>
              </a:rPr>
              <a:t>and</a:t>
            </a:r>
            <a:r>
              <a:rPr lang="ru-RU" sz="2000" b="0" strike="noStrike" spc="-1" dirty="0">
                <a:latin typeface="Arial"/>
              </a:rPr>
              <a:t> </a:t>
            </a:r>
            <a:r>
              <a:rPr lang="ru-RU" sz="2000" b="0" strike="noStrike" spc="-1" dirty="0" err="1">
                <a:latin typeface="Arial"/>
              </a:rPr>
              <a:t>their</a:t>
            </a:r>
            <a:r>
              <a:rPr lang="ru-RU" sz="2000" b="0" strike="noStrike" spc="-1" dirty="0">
                <a:latin typeface="Arial"/>
              </a:rPr>
              <a:t> </a:t>
            </a:r>
            <a:r>
              <a:rPr lang="ru-RU" sz="2000" b="0" strike="noStrike" spc="-1" dirty="0" err="1">
                <a:latin typeface="Arial"/>
              </a:rPr>
              <a:t>use</a:t>
            </a:r>
            <a:r>
              <a:rPr lang="ru-RU" sz="2000" b="0" strike="noStrike" spc="-1" dirty="0">
                <a:latin typeface="Arial"/>
              </a:rPr>
              <a:t> </a:t>
            </a:r>
            <a:r>
              <a:rPr lang="ru-RU" sz="2000" b="0" strike="noStrike" spc="-1" dirty="0" err="1">
                <a:latin typeface="Arial"/>
              </a:rPr>
              <a:t>is</a:t>
            </a:r>
            <a:r>
              <a:rPr lang="ru-RU" sz="2000" b="0" strike="noStrike" spc="-1" dirty="0">
                <a:latin typeface="Arial"/>
              </a:rPr>
              <a:t> </a:t>
            </a:r>
            <a:r>
              <a:rPr lang="ru-RU" sz="2000" b="0" strike="noStrike" spc="-1" dirty="0" err="1">
                <a:latin typeface="Arial"/>
              </a:rPr>
              <a:t>also</a:t>
            </a:r>
            <a:r>
              <a:rPr lang="ru-RU" sz="2000" b="0" strike="noStrike" spc="-1" dirty="0">
                <a:latin typeface="Arial"/>
              </a:rPr>
              <a:t> </a:t>
            </a:r>
            <a:r>
              <a:rPr lang="ru-RU" sz="2000" b="0" strike="noStrike" spc="-1" dirty="0" err="1">
                <a:latin typeface="Arial"/>
              </a:rPr>
              <a:t>interesting</a:t>
            </a:r>
            <a:r>
              <a:rPr lang="ru-RU" sz="2000" b="0" strike="noStrike" spc="-1" dirty="0">
                <a:latin typeface="Arial"/>
              </a:rPr>
              <a:t>. </a:t>
            </a:r>
            <a:r>
              <a:rPr lang="ru-RU" sz="2000" b="0" strike="noStrike" spc="-1" dirty="0" err="1">
                <a:latin typeface="Arial"/>
              </a:rPr>
              <a:t>Many</a:t>
            </a:r>
            <a:r>
              <a:rPr lang="ru-RU" sz="2000" b="0" strike="noStrike" spc="-1" dirty="0">
                <a:latin typeface="Arial"/>
              </a:rPr>
              <a:t> </a:t>
            </a:r>
            <a:r>
              <a:rPr lang="ru-RU" sz="2000" b="0" strike="noStrike" spc="-1" dirty="0" err="1">
                <a:latin typeface="Arial"/>
              </a:rPr>
              <a:t>of</a:t>
            </a:r>
            <a:r>
              <a:rPr lang="ru-RU" sz="2000" b="0" strike="noStrike" spc="-1" dirty="0">
                <a:latin typeface="Arial"/>
              </a:rPr>
              <a:t> </a:t>
            </a:r>
            <a:r>
              <a:rPr lang="ru-RU" sz="2000" b="0" strike="noStrike" spc="-1" dirty="0" err="1">
                <a:latin typeface="Arial"/>
              </a:rPr>
              <a:t>them</a:t>
            </a:r>
            <a:r>
              <a:rPr lang="ru-RU" sz="2000" b="0" strike="noStrike" spc="-1" dirty="0">
                <a:latin typeface="Arial"/>
              </a:rPr>
              <a:t> </a:t>
            </a:r>
            <a:r>
              <a:rPr lang="ru-RU" sz="2000" b="0" strike="noStrike" spc="-1" dirty="0" err="1">
                <a:latin typeface="Arial"/>
              </a:rPr>
              <a:t>has</a:t>
            </a:r>
            <a:r>
              <a:rPr lang="ru-RU" sz="2000" b="0" strike="noStrike" spc="-1" dirty="0">
                <a:latin typeface="Arial"/>
              </a:rPr>
              <a:t> </a:t>
            </a:r>
            <a:r>
              <a:rPr lang="ru-RU" sz="2000" b="0" strike="noStrike" spc="-1" dirty="0" err="1">
                <a:latin typeface="Arial"/>
              </a:rPr>
              <a:t>to</a:t>
            </a:r>
            <a:r>
              <a:rPr lang="ru-RU" sz="2000" b="0" strike="noStrike" spc="-1" dirty="0">
                <a:latin typeface="Arial"/>
              </a:rPr>
              <a:t> </a:t>
            </a:r>
            <a:r>
              <a:rPr lang="ru-RU" sz="2000" b="0" strike="noStrike" spc="-1" dirty="0" err="1">
                <a:latin typeface="Arial"/>
              </a:rPr>
              <a:t>be</a:t>
            </a:r>
            <a:r>
              <a:rPr lang="ru-RU" sz="2000" b="0" strike="noStrike" spc="-1" dirty="0">
                <a:latin typeface="Arial"/>
              </a:rPr>
              <a:t> </a:t>
            </a:r>
            <a:r>
              <a:rPr lang="ru-RU" sz="2000" b="0" strike="noStrike" spc="-1" dirty="0" err="1">
                <a:latin typeface="Arial"/>
              </a:rPr>
              <a:t>experienced</a:t>
            </a:r>
            <a:r>
              <a:rPr lang="ru-RU" sz="2000" b="0" strike="noStrike" spc="-1" dirty="0">
                <a:latin typeface="Arial"/>
              </a:rPr>
              <a:t> </a:t>
            </a:r>
            <a:r>
              <a:rPr lang="ru-RU" sz="2000" b="0" strike="noStrike" spc="-1" dirty="0" err="1">
                <a:latin typeface="Arial"/>
              </a:rPr>
              <a:t>for</a:t>
            </a:r>
            <a:r>
              <a:rPr lang="ru-RU" sz="2000" b="0" strike="noStrike" spc="-1" dirty="0">
                <a:latin typeface="Arial"/>
              </a:rPr>
              <a:t> </a:t>
            </a:r>
            <a:r>
              <a:rPr lang="ru-RU" sz="2000" b="0" strike="noStrike" spc="-1" dirty="0" err="1">
                <a:latin typeface="Arial"/>
              </a:rPr>
              <a:t>the</a:t>
            </a:r>
            <a:r>
              <a:rPr lang="ru-RU" sz="2000" b="0" strike="noStrike" spc="-1" dirty="0">
                <a:latin typeface="Arial"/>
              </a:rPr>
              <a:t> </a:t>
            </a:r>
            <a:r>
              <a:rPr lang="ru-RU" sz="2000" b="0" strike="noStrike" spc="-1" dirty="0" err="1">
                <a:latin typeface="Arial"/>
              </a:rPr>
              <a:t>first</a:t>
            </a:r>
            <a:r>
              <a:rPr lang="ru-RU" sz="2000" b="0" strike="noStrike" spc="-1" dirty="0">
                <a:latin typeface="Arial"/>
              </a:rPr>
              <a:t> </a:t>
            </a:r>
            <a:r>
              <a:rPr lang="ru-RU" sz="2000" b="0" strike="noStrike" spc="-1" dirty="0" err="1">
                <a:latin typeface="Arial"/>
              </a:rPr>
              <a:t>time</a:t>
            </a:r>
            <a:r>
              <a:rPr lang="ru-RU" sz="2000" b="0" strike="noStrike" spc="-1" dirty="0">
                <a:latin typeface="Arial"/>
              </a:rPr>
              <a:t>.</a:t>
            </a:r>
          </a:p>
          <a:p>
            <a:pPr marL="216000" indent="-210600" algn="just">
              <a:lnSpc>
                <a:spcPct val="100000"/>
              </a:lnSpc>
            </a:pPr>
            <a:r>
              <a:rPr lang="ru-RU" sz="2000" b="0" strike="noStrike" spc="-1" dirty="0" err="1">
                <a:latin typeface="Arial"/>
              </a:rPr>
              <a:t>But</a:t>
            </a:r>
            <a:r>
              <a:rPr lang="ru-RU" sz="2000" b="0" strike="noStrike" spc="-1" dirty="0">
                <a:latin typeface="Arial"/>
              </a:rPr>
              <a:t> I </a:t>
            </a:r>
            <a:r>
              <a:rPr lang="ru-RU" sz="2000" b="0" strike="noStrike" spc="-1" dirty="0" err="1">
                <a:latin typeface="Arial"/>
              </a:rPr>
              <a:t>would</a:t>
            </a:r>
            <a:r>
              <a:rPr lang="ru-RU" sz="2000" b="0" strike="noStrike" spc="-1" dirty="0">
                <a:latin typeface="Arial"/>
              </a:rPr>
              <a:t> </a:t>
            </a:r>
            <a:r>
              <a:rPr lang="ru-RU" sz="2000" b="0" strike="noStrike" spc="-1" dirty="0" err="1">
                <a:latin typeface="Arial"/>
              </a:rPr>
              <a:t>like</a:t>
            </a:r>
            <a:r>
              <a:rPr lang="ru-RU" sz="2000" b="0" strike="noStrike" spc="-1" dirty="0">
                <a:latin typeface="Arial"/>
              </a:rPr>
              <a:t> </a:t>
            </a:r>
            <a:r>
              <a:rPr lang="ru-RU" sz="2000" b="0" strike="noStrike" spc="-1" dirty="0" err="1">
                <a:latin typeface="Arial"/>
              </a:rPr>
              <a:t>to</a:t>
            </a:r>
            <a:r>
              <a:rPr lang="ru-RU" sz="2000" b="0" strike="noStrike" spc="-1" dirty="0">
                <a:latin typeface="Arial"/>
              </a:rPr>
              <a:t> </a:t>
            </a:r>
            <a:r>
              <a:rPr lang="ru-RU" sz="2000" b="0" strike="noStrike" spc="-1" dirty="0" err="1">
                <a:latin typeface="Arial"/>
              </a:rPr>
              <a:t>tell</a:t>
            </a:r>
            <a:r>
              <a:rPr lang="ru-RU" sz="2000" b="0" strike="noStrike" spc="-1" dirty="0">
                <a:latin typeface="Arial"/>
              </a:rPr>
              <a:t> </a:t>
            </a:r>
            <a:r>
              <a:rPr lang="ru-RU" sz="2000" b="0" strike="noStrike" spc="-1" dirty="0" err="1">
                <a:latin typeface="Arial"/>
              </a:rPr>
              <a:t>you</a:t>
            </a:r>
            <a:r>
              <a:rPr lang="ru-RU" sz="2000" b="0" strike="noStrike" spc="-1" dirty="0">
                <a:latin typeface="Arial"/>
              </a:rPr>
              <a:t> </a:t>
            </a:r>
            <a:r>
              <a:rPr lang="ru-RU" sz="2000" b="0" strike="noStrike" spc="-1" dirty="0" err="1">
                <a:latin typeface="Arial"/>
              </a:rPr>
              <a:t>not</a:t>
            </a:r>
            <a:r>
              <a:rPr lang="ru-RU" sz="2000" b="0" strike="noStrike" spc="-1" dirty="0">
                <a:latin typeface="Arial"/>
              </a:rPr>
              <a:t> </a:t>
            </a:r>
            <a:r>
              <a:rPr lang="ru-RU" sz="2000" b="0" strike="noStrike" spc="-1" dirty="0" err="1">
                <a:latin typeface="Arial"/>
              </a:rPr>
              <a:t>about</a:t>
            </a:r>
            <a:r>
              <a:rPr lang="ru-RU" sz="2000" b="0" strike="noStrike" spc="-1" dirty="0">
                <a:latin typeface="Arial"/>
              </a:rPr>
              <a:t> </a:t>
            </a:r>
            <a:r>
              <a:rPr lang="ru-RU" sz="2000" b="0" strike="noStrike" spc="-1" dirty="0" err="1">
                <a:latin typeface="Arial"/>
              </a:rPr>
              <a:t>the</a:t>
            </a:r>
            <a:r>
              <a:rPr lang="ru-RU" sz="2000" b="0" strike="noStrike" spc="-1" dirty="0">
                <a:latin typeface="Arial"/>
              </a:rPr>
              <a:t> </a:t>
            </a:r>
            <a:r>
              <a:rPr lang="ru-RU" sz="2000" b="0" strike="noStrike" spc="-1" dirty="0" err="1">
                <a:latin typeface="Arial"/>
              </a:rPr>
              <a:t>advantages</a:t>
            </a:r>
            <a:r>
              <a:rPr lang="ru-RU" sz="2000" b="0" strike="noStrike" spc="-1" dirty="0">
                <a:latin typeface="Arial"/>
              </a:rPr>
              <a:t>, </a:t>
            </a:r>
            <a:r>
              <a:rPr lang="ru-RU" sz="2000" b="0" strike="noStrike" spc="-1" dirty="0" err="1">
                <a:latin typeface="Arial"/>
              </a:rPr>
              <a:t>but</a:t>
            </a:r>
            <a:r>
              <a:rPr lang="ru-RU" sz="2000" b="0" strike="noStrike" spc="-1" dirty="0">
                <a:latin typeface="Arial"/>
              </a:rPr>
              <a:t> </a:t>
            </a:r>
            <a:r>
              <a:rPr lang="ru-RU" sz="2000" b="0" strike="noStrike" spc="-1" dirty="0" err="1">
                <a:latin typeface="Arial"/>
              </a:rPr>
              <a:t>about</a:t>
            </a:r>
            <a:r>
              <a:rPr lang="ru-RU" sz="2000" b="0" strike="noStrike" spc="-1" dirty="0">
                <a:latin typeface="Arial"/>
              </a:rPr>
              <a:t> </a:t>
            </a:r>
            <a:r>
              <a:rPr lang="ru-RU" sz="2000" b="0" strike="noStrike" spc="-1" dirty="0" err="1">
                <a:latin typeface="Arial"/>
              </a:rPr>
              <a:t>the</a:t>
            </a:r>
            <a:r>
              <a:rPr lang="ru-RU" sz="2000" b="0" strike="noStrike" spc="-1" dirty="0">
                <a:latin typeface="Arial"/>
              </a:rPr>
              <a:t> </a:t>
            </a:r>
            <a:r>
              <a:rPr lang="ru-RU" sz="2000" b="0" strike="noStrike" spc="-1" dirty="0" err="1">
                <a:latin typeface="Arial"/>
              </a:rPr>
              <a:t>disadvantages</a:t>
            </a:r>
            <a:r>
              <a:rPr lang="ru-RU" sz="2000" b="0" strike="noStrike" spc="-1" dirty="0">
                <a:latin typeface="Arial"/>
              </a:rPr>
              <a:t> </a:t>
            </a:r>
            <a:r>
              <a:rPr lang="ru-RU" sz="2000" b="0" strike="noStrike" spc="-1" dirty="0" err="1">
                <a:latin typeface="Arial"/>
              </a:rPr>
              <a:t>of</a:t>
            </a:r>
            <a:r>
              <a:rPr lang="ru-RU" sz="2000" b="0" strike="noStrike" spc="-1" dirty="0">
                <a:latin typeface="Arial"/>
              </a:rPr>
              <a:t> </a:t>
            </a:r>
            <a:r>
              <a:rPr lang="ru-RU" sz="2000" b="0" strike="noStrike" spc="-1" dirty="0" err="1">
                <a:latin typeface="Arial"/>
              </a:rPr>
              <a:t>the</a:t>
            </a:r>
            <a:r>
              <a:rPr lang="ru-RU" sz="2000" b="0" strike="noStrike" spc="-1" dirty="0">
                <a:latin typeface="Arial"/>
              </a:rPr>
              <a:t> DISC </a:t>
            </a:r>
            <a:r>
              <a:rPr lang="ru-RU" sz="2000" b="0" strike="noStrike" spc="-1" dirty="0" err="1">
                <a:latin typeface="Arial"/>
              </a:rPr>
              <a:t>system</a:t>
            </a:r>
            <a:r>
              <a:rPr lang="ru-RU" sz="2000" b="0" strike="noStrike" spc="-1" dirty="0">
                <a:latin typeface="Arial"/>
              </a:rPr>
              <a:t>, </a:t>
            </a:r>
            <a:r>
              <a:rPr lang="ru-RU" sz="2000" b="0" strike="noStrike" spc="-1" dirty="0" err="1">
                <a:latin typeface="Arial"/>
              </a:rPr>
              <a:t>which</a:t>
            </a:r>
            <a:r>
              <a:rPr lang="ru-RU" sz="2000" b="0" strike="noStrike" spc="-1" dirty="0">
                <a:latin typeface="Arial"/>
              </a:rPr>
              <a:t>, </a:t>
            </a:r>
            <a:r>
              <a:rPr lang="ru-RU" sz="2000" b="0" strike="noStrike" spc="-1" dirty="0" err="1">
                <a:latin typeface="Arial"/>
              </a:rPr>
              <a:t>in</a:t>
            </a:r>
            <a:r>
              <a:rPr lang="ru-RU" sz="2000" b="0" strike="noStrike" spc="-1" dirty="0">
                <a:latin typeface="Arial"/>
              </a:rPr>
              <a:t> </a:t>
            </a:r>
            <a:r>
              <a:rPr lang="ru-RU" sz="2000" b="0" strike="noStrike" spc="-1" dirty="0" err="1">
                <a:latin typeface="Arial"/>
              </a:rPr>
              <a:t>my</a:t>
            </a:r>
            <a:r>
              <a:rPr lang="ru-RU" sz="2000" b="0" strike="noStrike" spc="-1" dirty="0">
                <a:latin typeface="Arial"/>
              </a:rPr>
              <a:t> </a:t>
            </a:r>
            <a:r>
              <a:rPr lang="ru-RU" sz="2000" b="0" strike="noStrike" spc="-1" dirty="0" err="1">
                <a:latin typeface="Arial"/>
              </a:rPr>
              <a:t>opinion</a:t>
            </a:r>
            <a:r>
              <a:rPr lang="ru-RU" sz="2000" b="0" strike="noStrike" spc="-1" dirty="0">
                <a:latin typeface="Arial"/>
              </a:rPr>
              <a:t>, </a:t>
            </a:r>
            <a:r>
              <a:rPr lang="ru-RU" sz="2000" b="0" strike="noStrike" spc="-1" dirty="0" err="1">
                <a:latin typeface="Arial"/>
              </a:rPr>
              <a:t>is</a:t>
            </a:r>
            <a:r>
              <a:rPr lang="ru-RU" sz="2000" b="0" strike="noStrike" spc="-1" dirty="0">
                <a:latin typeface="Arial"/>
              </a:rPr>
              <a:t> </a:t>
            </a:r>
            <a:r>
              <a:rPr lang="ru-RU" sz="2000" b="0" strike="noStrike" spc="-1" dirty="0" err="1">
                <a:latin typeface="Arial"/>
              </a:rPr>
              <a:t>always</a:t>
            </a:r>
            <a:r>
              <a:rPr lang="ru-RU" sz="2000" b="0" strike="noStrike" spc="-1" dirty="0">
                <a:latin typeface="Arial"/>
              </a:rPr>
              <a:t> </a:t>
            </a:r>
            <a:r>
              <a:rPr lang="ru-RU" sz="2000" b="0" strike="noStrike" spc="-1" dirty="0" err="1">
                <a:latin typeface="Arial"/>
              </a:rPr>
              <a:t>more</a:t>
            </a:r>
            <a:r>
              <a:rPr lang="ru-RU" sz="2000" b="0" strike="noStrike" spc="-1" dirty="0">
                <a:latin typeface="Arial"/>
              </a:rPr>
              <a:t> </a:t>
            </a:r>
            <a:r>
              <a:rPr lang="ru-RU" sz="2000" b="0" strike="noStrike" spc="-1" dirty="0" err="1">
                <a:latin typeface="Arial"/>
              </a:rPr>
              <a:t>interesting</a:t>
            </a:r>
            <a:r>
              <a:rPr lang="ru-RU" sz="2000" b="0" strike="noStrike" spc="-1" dirty="0">
                <a:latin typeface="Arial"/>
              </a:rPr>
              <a:t> </a:t>
            </a:r>
            <a:r>
              <a:rPr lang="ru-RU" sz="2000" b="0" strike="noStrike" spc="-1" dirty="0" err="1">
                <a:latin typeface="Arial"/>
              </a:rPr>
              <a:t>and</a:t>
            </a:r>
            <a:r>
              <a:rPr lang="ru-RU" sz="2000" b="0" strike="noStrike" spc="-1" dirty="0">
                <a:latin typeface="Arial"/>
              </a:rPr>
              <a:t> </a:t>
            </a:r>
            <a:r>
              <a:rPr lang="ru-RU" sz="2000" b="0" strike="noStrike" spc="-1" dirty="0" err="1">
                <a:latin typeface="Arial"/>
              </a:rPr>
              <a:t>also</a:t>
            </a:r>
            <a:r>
              <a:rPr lang="ru-RU" sz="2000" b="0" strike="noStrike" spc="-1" dirty="0">
                <a:latin typeface="Arial"/>
              </a:rPr>
              <a:t>: </a:t>
            </a:r>
            <a:r>
              <a:rPr lang="ru-RU" sz="2000" b="0" strike="noStrike" spc="-1" dirty="0" err="1">
                <a:latin typeface="Arial"/>
              </a:rPr>
              <a:t>true</a:t>
            </a:r>
            <a:r>
              <a:rPr lang="ru-RU" sz="2000" b="0" strike="noStrike" spc="-1" dirty="0">
                <a:latin typeface="Arial"/>
              </a:rPr>
              <a:t> </a:t>
            </a:r>
            <a:r>
              <a:rPr lang="ru-RU" sz="2000" b="0" strike="noStrike" spc="-1" dirty="0" err="1">
                <a:latin typeface="Arial"/>
              </a:rPr>
              <a:t>honest</a:t>
            </a:r>
            <a:r>
              <a:rPr lang="ru-RU" sz="2000" b="0" strike="noStrike" spc="-1" dirty="0">
                <a:latin typeface="Arial"/>
              </a:rPr>
              <a:t>.</a:t>
            </a:r>
          </a:p>
          <a:p>
            <a:pPr marL="216000" indent="-210600" algn="just">
              <a:lnSpc>
                <a:spcPct val="100000"/>
              </a:lnSpc>
            </a:pPr>
            <a:r>
              <a:rPr lang="ru-RU" sz="2000" b="0" strike="noStrike" spc="-1" dirty="0">
                <a:latin typeface="Arial"/>
              </a:rPr>
              <a:t>I </a:t>
            </a:r>
            <a:r>
              <a:rPr lang="ru-RU" sz="2000" b="0" strike="noStrike" spc="-1" dirty="0" err="1">
                <a:latin typeface="Arial"/>
              </a:rPr>
              <a:t>will</a:t>
            </a:r>
            <a:r>
              <a:rPr lang="ru-RU" sz="2000" b="0" strike="noStrike" spc="-1" dirty="0">
                <a:latin typeface="Arial"/>
              </a:rPr>
              <a:t> </a:t>
            </a:r>
            <a:r>
              <a:rPr lang="ru-RU" sz="2000" b="0" strike="noStrike" spc="-1" dirty="0" err="1">
                <a:latin typeface="Arial"/>
              </a:rPr>
              <a:t>list</a:t>
            </a:r>
            <a:r>
              <a:rPr lang="ru-RU" sz="2000" b="0" strike="noStrike" spc="-1" dirty="0">
                <a:latin typeface="Arial"/>
              </a:rPr>
              <a:t> a </a:t>
            </a:r>
            <a:r>
              <a:rPr lang="ru-RU" sz="2000" b="0" strike="noStrike" spc="-1" dirty="0" err="1">
                <a:latin typeface="Arial"/>
              </a:rPr>
              <a:t>few</a:t>
            </a:r>
            <a:r>
              <a:rPr lang="ru-RU" sz="2000" b="0" strike="noStrike" spc="-1" dirty="0">
                <a:latin typeface="Arial"/>
              </a:rPr>
              <a:t> </a:t>
            </a:r>
            <a:r>
              <a:rPr lang="ru-RU" sz="2000" b="0" strike="noStrike" spc="-1" dirty="0" err="1">
                <a:latin typeface="Arial"/>
              </a:rPr>
              <a:t>shortcomings</a:t>
            </a:r>
            <a:r>
              <a:rPr lang="ru-RU" sz="2000" b="0" strike="noStrike" spc="-1" dirty="0">
                <a:latin typeface="Arial"/>
              </a:rPr>
              <a:t>, </a:t>
            </a:r>
            <a:r>
              <a:rPr lang="ru-RU" sz="2000" b="0" strike="noStrike" spc="-1" dirty="0" err="1">
                <a:latin typeface="Arial"/>
              </a:rPr>
              <a:t>and</a:t>
            </a:r>
            <a:r>
              <a:rPr lang="ru-RU" sz="2000" b="0" strike="noStrike" spc="-1" dirty="0">
                <a:latin typeface="Arial"/>
              </a:rPr>
              <a:t> </a:t>
            </a:r>
            <a:r>
              <a:rPr lang="ru-RU" sz="2000" b="0" strike="noStrike" spc="-1" dirty="0" err="1">
                <a:latin typeface="Arial"/>
              </a:rPr>
              <a:t>of</a:t>
            </a:r>
            <a:r>
              <a:rPr lang="ru-RU" sz="2000" b="0" strike="noStrike" spc="-1" dirty="0">
                <a:latin typeface="Arial"/>
              </a:rPr>
              <a:t> </a:t>
            </a:r>
            <a:r>
              <a:rPr lang="ru-RU" sz="2000" b="0" strike="noStrike" spc="-1" dirty="0" err="1">
                <a:latin typeface="Arial"/>
              </a:rPr>
              <a:t>course</a:t>
            </a:r>
            <a:r>
              <a:rPr lang="ru-RU" sz="2000" b="0" strike="noStrike" spc="-1" dirty="0">
                <a:latin typeface="Arial"/>
              </a:rPr>
              <a:t>, </a:t>
            </a:r>
            <a:r>
              <a:rPr lang="ru-RU" sz="2000" b="0" strike="noStrike" spc="-1" dirty="0" err="1">
                <a:latin typeface="Arial"/>
              </a:rPr>
              <a:t>options</a:t>
            </a:r>
            <a:r>
              <a:rPr lang="ru-RU" sz="2000" b="0" strike="noStrike" spc="-1" dirty="0">
                <a:latin typeface="Arial"/>
              </a:rPr>
              <a:t> </a:t>
            </a:r>
            <a:r>
              <a:rPr lang="ru-RU" sz="2000" b="0" strike="noStrike" spc="-1" dirty="0" err="1">
                <a:latin typeface="Arial"/>
              </a:rPr>
              <a:t>for</a:t>
            </a:r>
            <a:r>
              <a:rPr lang="ru-RU" sz="2000" b="0" strike="noStrike" spc="-1" dirty="0">
                <a:latin typeface="Arial"/>
              </a:rPr>
              <a:t> </a:t>
            </a:r>
            <a:r>
              <a:rPr lang="ru-RU" sz="2000" b="0" strike="noStrike" spc="-1" dirty="0" err="1">
                <a:latin typeface="Arial"/>
              </a:rPr>
              <a:t>eliminating</a:t>
            </a:r>
            <a:r>
              <a:rPr lang="ru-RU" sz="2000" b="0" strike="noStrike" spc="-1" dirty="0">
                <a:latin typeface="Arial"/>
              </a:rPr>
              <a:t> </a:t>
            </a:r>
            <a:r>
              <a:rPr lang="ru-RU" sz="2000" b="0" strike="noStrike" spc="-1" dirty="0" err="1">
                <a:latin typeface="Arial"/>
              </a:rPr>
              <a:t>them</a:t>
            </a:r>
            <a:r>
              <a:rPr lang="ru-RU" sz="2000" b="0" strike="noStrike" spc="-1" dirty="0">
                <a:latin typeface="Arial"/>
              </a:rPr>
              <a:t> </a:t>
            </a:r>
            <a:r>
              <a:rPr lang="ru-RU" sz="2000" b="0" strike="noStrike" spc="-1" dirty="0" err="1">
                <a:latin typeface="Arial"/>
              </a:rPr>
              <a:t>in</a:t>
            </a:r>
            <a:r>
              <a:rPr lang="ru-RU" sz="2000" b="0" strike="noStrike" spc="-1" dirty="0">
                <a:latin typeface="Arial"/>
              </a:rPr>
              <a:t> </a:t>
            </a:r>
            <a:r>
              <a:rPr lang="ru-RU" sz="2000" b="0" strike="noStrike" spc="-1" dirty="0" err="1">
                <a:latin typeface="Arial"/>
              </a:rPr>
              <a:t>future</a:t>
            </a:r>
            <a:r>
              <a:rPr lang="ru-RU" sz="2000" b="0" strike="noStrike" spc="-1" dirty="0">
                <a:latin typeface="Arial"/>
              </a:rPr>
              <a:t> </a:t>
            </a:r>
            <a:r>
              <a:rPr lang="ru-RU" sz="2000" b="0" strike="noStrike" spc="-1" dirty="0" err="1">
                <a:latin typeface="Arial"/>
              </a:rPr>
              <a:t>works</a:t>
            </a:r>
            <a:r>
              <a:rPr lang="ru-RU" sz="2000" b="0" strike="noStrike" spc="-1" dirty="0">
                <a:latin typeface="Arial"/>
              </a:rPr>
              <a:t>.</a:t>
            </a:r>
          </a:p>
        </p:txBody>
      </p:sp>
      <p:pic>
        <p:nvPicPr>
          <p:cNvPr id="54" name="Рисунок 49"/>
          <p:cNvPicPr/>
          <p:nvPr/>
        </p:nvPicPr>
        <p:blipFill>
          <a:blip r:embed="rId3"/>
          <a:stretch/>
        </p:blipFill>
        <p:spPr>
          <a:xfrm>
            <a:off x="1041480" y="888840"/>
            <a:ext cx="4554000" cy="2547360"/>
          </a:xfrm>
          <a:prstGeom prst="rect">
            <a:avLst/>
          </a:prstGeom>
          <a:ln>
            <a:noFill/>
          </a:ln>
        </p:spPr>
      </p:pic>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CustomShape 1"/>
          <p:cNvSpPr/>
          <p:nvPr/>
        </p:nvSpPr>
        <p:spPr>
          <a:xfrm>
            <a:off x="3885120" y="8686800"/>
            <a:ext cx="2963160" cy="447480"/>
          </a:xfrm>
          <a:prstGeom prst="rect">
            <a:avLst/>
          </a:prstGeom>
          <a:noFill/>
          <a:ln>
            <a:noFill/>
          </a:ln>
        </p:spPr>
        <p:style>
          <a:lnRef idx="0">
            <a:scrgbClr r="0" g="0" b="0"/>
          </a:lnRef>
          <a:fillRef idx="0">
            <a:scrgbClr r="0" g="0" b="0"/>
          </a:fillRef>
          <a:effectRef idx="0">
            <a:scrgbClr r="0" g="0" b="0"/>
          </a:effectRef>
          <a:fontRef idx="minor"/>
        </p:style>
        <p:txBody>
          <a:bodyPr lIns="91800" tIns="46080" rIns="91800" bIns="46080" anchor="b">
            <a:noAutofit/>
          </a:bodyPr>
          <a:lstStyle/>
          <a:p>
            <a:pPr>
              <a:lnSpc>
                <a:spcPct val="100000"/>
              </a:lnSpc>
            </a:pPr>
            <a:fld id="{3625EFCC-0A1F-4530-A989-3317DA57BDCB}" type="slidenum">
              <a:rPr lang="ru-RU" sz="2400" b="1" strike="noStrike" spc="-1">
                <a:solidFill>
                  <a:srgbClr val="000000"/>
                </a:solidFill>
                <a:latin typeface="Times New Roman"/>
                <a:ea typeface="宋体"/>
              </a:rPr>
              <a:t>2</a:t>
            </a:fld>
            <a:endParaRPr lang="ru-RU" sz="2400" b="0" strike="noStrike" spc="-1">
              <a:latin typeface="Arial"/>
            </a:endParaRPr>
          </a:p>
        </p:txBody>
      </p:sp>
      <p:sp>
        <p:nvSpPr>
          <p:cNvPr id="56" name="PlaceHolder 2"/>
          <p:cNvSpPr>
            <a:spLocks noGrp="1"/>
          </p:cNvSpPr>
          <p:nvPr>
            <p:ph type="body"/>
          </p:nvPr>
        </p:nvSpPr>
        <p:spPr>
          <a:xfrm>
            <a:off x="685800" y="4344120"/>
            <a:ext cx="5480640" cy="4108680"/>
          </a:xfrm>
          <a:prstGeom prst="rect">
            <a:avLst/>
          </a:prstGeom>
        </p:spPr>
        <p:txBody>
          <a:bodyPr lIns="91800" tIns="46080" rIns="91800" bIns="46080" anchor="ctr">
            <a:noAutofit/>
          </a:bodyPr>
          <a:lstStyle/>
          <a:p>
            <a:pPr marL="216000" indent="-210600" algn="just">
              <a:lnSpc>
                <a:spcPct val="100000"/>
              </a:lnSpc>
            </a:pPr>
            <a:r>
              <a:rPr lang="ru-RU" sz="2000" b="0" strike="noStrike" spc="-1">
                <a:latin typeface="Arial"/>
              </a:rPr>
              <a:t>Ru</a:t>
            </a:r>
          </a:p>
          <a:p>
            <a:pPr marL="216000" indent="-210600" algn="just">
              <a:lnSpc>
                <a:spcPct val="100000"/>
              </a:lnSpc>
            </a:pPr>
            <a:r>
              <a:rPr lang="ru-RU" sz="2000" b="0" strike="noStrike" spc="-1">
                <a:latin typeface="Arial"/>
              </a:rPr>
              <a:t>-------------------------------</a:t>
            </a:r>
          </a:p>
          <a:p>
            <a:pPr marL="216000" indent="-210600" algn="just">
              <a:lnSpc>
                <a:spcPct val="100000"/>
              </a:lnSpc>
            </a:pPr>
            <a:r>
              <a:rPr lang="ru-RU" sz="2000" b="0" strike="noStrike" spc="-1">
                <a:latin typeface="Arial"/>
              </a:rPr>
              <a:t>Мы рассказали о проектах, которые мы сейча сразвиваем, чтобы показать преимущества платформы DISC в различных областях.</a:t>
            </a:r>
          </a:p>
          <a:p>
            <a:pPr marL="216000" indent="-210600" algn="just">
              <a:lnSpc>
                <a:spcPct val="100000"/>
              </a:lnSpc>
            </a:pPr>
            <a:r>
              <a:rPr lang="ru-RU" sz="2000" b="0" strike="noStrike" spc="-1">
                <a:latin typeface="Arial"/>
              </a:rPr>
              <a:t>Основное преимущество на данный момент, это крайне низкое энергопотребление и аппаратная сложность. Конечно интересен и чисто научный результат разработки новых принципов и их  использования.</a:t>
            </a:r>
          </a:p>
          <a:p>
            <a:pPr marL="216000" indent="-210600" algn="just">
              <a:lnSpc>
                <a:spcPct val="100000"/>
              </a:lnSpc>
            </a:pPr>
            <a:r>
              <a:rPr lang="ru-RU" sz="2000" b="0" strike="noStrike" spc="-1">
                <a:latin typeface="Arial"/>
              </a:rPr>
              <a:t>Многое приходится испытывать впервые. </a:t>
            </a:r>
          </a:p>
          <a:p>
            <a:pPr marL="216000" indent="-210600" algn="just">
              <a:lnSpc>
                <a:spcPct val="100000"/>
              </a:lnSpc>
            </a:pPr>
            <a:r>
              <a:rPr lang="ru-RU" sz="2000" b="0" strike="noStrike" spc="-1">
                <a:latin typeface="Arial"/>
              </a:rPr>
              <a:t>Поэтому сегодня я хотел бы рассказать не о преимуществах, а о недостатках системы DISC, что на мой взгляд, всегда более интересно, а также честно.</a:t>
            </a:r>
          </a:p>
          <a:p>
            <a:pPr marL="216000" indent="-210600" algn="just">
              <a:lnSpc>
                <a:spcPct val="100000"/>
              </a:lnSpc>
            </a:pPr>
            <a:r>
              <a:rPr lang="ru-RU" sz="2000" b="0" strike="noStrike" spc="-1">
                <a:latin typeface="Arial"/>
              </a:rPr>
              <a:t>Поэтому я перечислю несколько недостатков, и конечно, варианты их устранения.</a:t>
            </a:r>
          </a:p>
          <a:p>
            <a:pPr marL="216000" indent="-210600" algn="just">
              <a:lnSpc>
                <a:spcPct val="100000"/>
              </a:lnSpc>
            </a:pPr>
            <a:endParaRPr lang="ru-RU" sz="2000" b="0" strike="noStrike" spc="-1">
              <a:latin typeface="Arial"/>
            </a:endParaRPr>
          </a:p>
          <a:p>
            <a:pPr marL="216000" indent="-210600" algn="just">
              <a:lnSpc>
                <a:spcPct val="100000"/>
              </a:lnSpc>
            </a:pPr>
            <a:r>
              <a:rPr lang="ru-RU" sz="2000" b="0" strike="noStrike" spc="-1">
                <a:latin typeface="Arial"/>
              </a:rPr>
              <a:t>Eng</a:t>
            </a:r>
          </a:p>
          <a:p>
            <a:pPr marL="216000" indent="-210600" algn="just">
              <a:lnSpc>
                <a:spcPct val="100000"/>
              </a:lnSpc>
            </a:pPr>
            <a:r>
              <a:rPr lang="ru-RU" sz="2000" b="0" strike="noStrike" spc="-1">
                <a:latin typeface="Arial"/>
              </a:rPr>
              <a:t>-----------------------------------</a:t>
            </a:r>
          </a:p>
          <a:p>
            <a:pPr marL="216000" indent="-210600" algn="just">
              <a:lnSpc>
                <a:spcPct val="100000"/>
              </a:lnSpc>
            </a:pPr>
            <a:r>
              <a:rPr lang="ru-RU" sz="2000" b="0" strike="noStrike" spc="-1">
                <a:latin typeface="Arial"/>
              </a:rPr>
              <a:t>We talked about the projects we are currently developing to show the benefits of the DISC platform in various areas.</a:t>
            </a:r>
          </a:p>
          <a:p>
            <a:pPr marL="216000" indent="-210600" algn="just">
              <a:lnSpc>
                <a:spcPct val="100000"/>
              </a:lnSpc>
            </a:pPr>
            <a:r>
              <a:rPr lang="ru-RU" sz="2000" b="0" strike="noStrike" spc="-1">
                <a:latin typeface="Arial"/>
              </a:rPr>
              <a:t>The main advantage at the moment is extremely low power consumption and hardware complexity. Of course, the purely scientific result of the new principles development and their use is also interesting. Many of them has to be experienced for the first time.</a:t>
            </a:r>
          </a:p>
          <a:p>
            <a:pPr marL="216000" indent="-210600" algn="just">
              <a:lnSpc>
                <a:spcPct val="100000"/>
              </a:lnSpc>
            </a:pPr>
            <a:r>
              <a:rPr lang="ru-RU" sz="2000" b="0" strike="noStrike" spc="-1">
                <a:latin typeface="Arial"/>
              </a:rPr>
              <a:t>But I would like to tell you not about the advantages, but about the disadvantages of the DISC system, which, in my opinion, is always more interesting and also: true honest.</a:t>
            </a:r>
          </a:p>
          <a:p>
            <a:pPr marL="216000" indent="-210600" algn="just">
              <a:lnSpc>
                <a:spcPct val="100000"/>
              </a:lnSpc>
            </a:pPr>
            <a:r>
              <a:rPr lang="ru-RU" sz="2000" b="0" strike="noStrike" spc="-1">
                <a:latin typeface="Arial"/>
              </a:rPr>
              <a:t>I will list a few shortcomings, and of course, options for eliminating them in future works.</a:t>
            </a:r>
          </a:p>
        </p:txBody>
      </p:sp>
      <p:pic>
        <p:nvPicPr>
          <p:cNvPr id="57" name="Рисунок 49"/>
          <p:cNvPicPr/>
          <p:nvPr/>
        </p:nvPicPr>
        <p:blipFill>
          <a:blip r:embed="rId3"/>
          <a:stretch/>
        </p:blipFill>
        <p:spPr>
          <a:xfrm>
            <a:off x="1041480" y="888840"/>
            <a:ext cx="4554000" cy="2547360"/>
          </a:xfrm>
          <a:prstGeom prst="rect">
            <a:avLst/>
          </a:prstGeom>
          <a:ln>
            <a:noFill/>
          </a:ln>
        </p:spPr>
      </p:pic>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ru-RU" sz="1800" b="0" strike="noStrike" spc="-1">
              <a:solidFill>
                <a:srgbClr val="000000"/>
              </a:solidFill>
              <a:latin typeface="Arial"/>
            </a:endParaRPr>
          </a:p>
        </p:txBody>
      </p:sp>
      <p:sp>
        <p:nvSpPr>
          <p:cNvPr id="27"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ru-RU" sz="1800" b="0" strike="noStrike" spc="-1">
              <a:solidFill>
                <a:srgbClr val="000000"/>
              </a:solidFill>
              <a:latin typeface="Arial"/>
            </a:endParaRPr>
          </a:p>
        </p:txBody>
      </p:sp>
      <p:sp>
        <p:nvSpPr>
          <p:cNvPr id="28"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ru-RU" sz="1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ru-RU" sz="1800" b="0" strike="noStrike" spc="-1">
              <a:solidFill>
                <a:srgbClr val="000000"/>
              </a:solidFill>
              <a:latin typeface="Arial"/>
            </a:endParaRPr>
          </a:p>
        </p:txBody>
      </p:sp>
      <p:sp>
        <p:nvSpPr>
          <p:cNvPr id="3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ru-RU" sz="1800" b="0" strike="noStrike" spc="-1">
              <a:solidFill>
                <a:srgbClr val="000000"/>
              </a:solidFill>
              <a:latin typeface="Arial"/>
            </a:endParaRPr>
          </a:p>
        </p:txBody>
      </p:sp>
      <p:sp>
        <p:nvSpPr>
          <p:cNvPr id="3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ru-RU" sz="1800" b="0" strike="noStrike" spc="-1">
              <a:solidFill>
                <a:srgbClr val="000000"/>
              </a:solidFill>
              <a:latin typeface="Arial"/>
            </a:endParaRPr>
          </a:p>
        </p:txBody>
      </p:sp>
      <p:sp>
        <p:nvSpPr>
          <p:cNvPr id="3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ru-RU" sz="1800" b="0" strike="noStrike" spc="-1">
              <a:solidFill>
                <a:srgbClr val="000000"/>
              </a:solidFill>
              <a:latin typeface="Arial"/>
            </a:endParaRPr>
          </a:p>
        </p:txBody>
      </p:sp>
      <p:sp>
        <p:nvSpPr>
          <p:cNvPr id="33"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ru-RU" sz="1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ru-RU" sz="1800" b="0" strike="noStrike" spc="-1">
              <a:solidFill>
                <a:srgbClr val="000000"/>
              </a:solidFill>
              <a:latin typeface="Arial"/>
            </a:endParaRPr>
          </a:p>
        </p:txBody>
      </p:sp>
      <p:sp>
        <p:nvSpPr>
          <p:cNvPr id="35"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ru-RU" sz="1800" b="0" strike="noStrike" spc="-1">
              <a:solidFill>
                <a:srgbClr val="000000"/>
              </a:solidFill>
              <a:latin typeface="Arial"/>
            </a:endParaRPr>
          </a:p>
        </p:txBody>
      </p:sp>
      <p:sp>
        <p:nvSpPr>
          <p:cNvPr id="36"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ru-RU" sz="1800" b="0" strike="noStrike" spc="-1">
              <a:solidFill>
                <a:srgbClr val="000000"/>
              </a:solidFill>
              <a:latin typeface="Arial"/>
            </a:endParaRPr>
          </a:p>
        </p:txBody>
      </p:sp>
      <p:sp>
        <p:nvSpPr>
          <p:cNvPr id="37"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ru-RU" sz="1800" b="0" strike="noStrike" spc="-1">
              <a:solidFill>
                <a:srgbClr val="000000"/>
              </a:solidFill>
              <a:latin typeface="Arial"/>
            </a:endParaRPr>
          </a:p>
        </p:txBody>
      </p:sp>
      <p:sp>
        <p:nvSpPr>
          <p:cNvPr id="38"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ru-RU" sz="1800" b="0" strike="noStrike" spc="-1">
              <a:solidFill>
                <a:srgbClr val="000000"/>
              </a:solidFill>
              <a:latin typeface="Arial"/>
            </a:endParaRPr>
          </a:p>
        </p:txBody>
      </p:sp>
      <p:sp>
        <p:nvSpPr>
          <p:cNvPr id="39"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ru-RU" sz="1800" b="0" strike="noStrike" spc="-1">
              <a:solidFill>
                <a:srgbClr val="000000"/>
              </a:solidFill>
              <a:latin typeface="Arial"/>
            </a:endParaRPr>
          </a:p>
        </p:txBody>
      </p:sp>
      <p:sp>
        <p:nvSpPr>
          <p:cNvPr id="40"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ru-RU" sz="1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ru-RU" sz="1800" b="0" strike="noStrike" spc="-1">
              <a:solidFill>
                <a:srgbClr val="000000"/>
              </a:solidFill>
              <a:latin typeface="Arial"/>
            </a:endParaRPr>
          </a:p>
        </p:txBody>
      </p:sp>
      <p:sp>
        <p:nvSpPr>
          <p:cNvPr id="6"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ru-RU" sz="1800" b="0" strike="noStrike" spc="-1">
              <a:solidFill>
                <a:srgbClr val="000000"/>
              </a:solidFill>
              <a:latin typeface="Arial"/>
            </a:endParaRPr>
          </a:p>
        </p:txBody>
      </p:sp>
      <p:sp>
        <p:nvSpPr>
          <p:cNvPr id="8"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ru-RU" sz="1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ru-RU" sz="1800" b="0" strike="noStrike" spc="-1">
              <a:solidFill>
                <a:srgbClr val="000000"/>
              </a:solidFill>
              <a:latin typeface="Arial"/>
            </a:endParaRPr>
          </a:p>
        </p:txBody>
      </p:sp>
      <p:sp>
        <p:nvSpPr>
          <p:cNvPr id="1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ru-RU" sz="1800" b="0" strike="noStrike" spc="-1">
              <a:solidFill>
                <a:srgbClr val="000000"/>
              </a:solidFill>
              <a:latin typeface="Arial"/>
            </a:endParaRPr>
          </a:p>
        </p:txBody>
      </p:sp>
      <p:sp>
        <p:nvSpPr>
          <p:cNvPr id="1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ru-RU" sz="1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ru-RU"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ru-RU"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ru-RU" sz="1800" b="0" strike="noStrike" spc="-1">
              <a:solidFill>
                <a:srgbClr val="000000"/>
              </a:solidFill>
              <a:latin typeface="Arial"/>
            </a:endParaRPr>
          </a:p>
        </p:txBody>
      </p:sp>
      <p:sp>
        <p:nvSpPr>
          <p:cNvPr id="1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ru-RU" sz="1800" b="0" strike="noStrike" spc="-1">
              <a:solidFill>
                <a:srgbClr val="000000"/>
              </a:solidFill>
              <a:latin typeface="Arial"/>
            </a:endParaRPr>
          </a:p>
        </p:txBody>
      </p:sp>
      <p:sp>
        <p:nvSpPr>
          <p:cNvPr id="1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ru-RU" sz="1800" b="0" strike="noStrike" spc="-1">
              <a:solidFill>
                <a:srgbClr val="000000"/>
              </a:solidFill>
              <a:latin typeface="Arial"/>
            </a:endParaRPr>
          </a:p>
        </p:txBody>
      </p:sp>
      <p:sp>
        <p:nvSpPr>
          <p:cNvPr id="1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ru-RU" sz="1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ru-RU" sz="1800" b="0" strike="noStrike" spc="-1">
              <a:solidFill>
                <a:srgbClr val="000000"/>
              </a:solidFill>
              <a:latin typeface="Arial"/>
            </a:endParaRPr>
          </a:p>
        </p:txBody>
      </p:sp>
      <p:sp>
        <p:nvSpPr>
          <p:cNvPr id="1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ru-RU" sz="1800" b="0" strike="noStrike" spc="-1">
              <a:solidFill>
                <a:srgbClr val="000000"/>
              </a:solidFill>
              <a:latin typeface="Arial"/>
            </a:endParaRPr>
          </a:p>
        </p:txBody>
      </p:sp>
      <p:sp>
        <p:nvSpPr>
          <p:cNvPr id="2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ru-RU" sz="1800" b="0" strike="noStrike" spc="-1">
              <a:solidFill>
                <a:srgbClr val="000000"/>
              </a:solidFill>
              <a:latin typeface="Arial"/>
            </a:endParaRPr>
          </a:p>
        </p:txBody>
      </p:sp>
      <p:sp>
        <p:nvSpPr>
          <p:cNvPr id="21"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ru-RU" sz="1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ru-RU" sz="1800" b="0" strike="noStrike" spc="-1">
              <a:solidFill>
                <a:srgbClr val="000000"/>
              </a:solidFill>
              <a:latin typeface="Arial"/>
            </a:endParaRPr>
          </a:p>
        </p:txBody>
      </p:sp>
      <p:sp>
        <p:nvSpPr>
          <p:cNvPr id="2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ru-RU" sz="1800" b="0" strike="noStrike" spc="-1">
              <a:solidFill>
                <a:srgbClr val="000000"/>
              </a:solidFill>
              <a:latin typeface="Arial"/>
            </a:endParaRPr>
          </a:p>
        </p:txBody>
      </p:sp>
      <p:sp>
        <p:nvSpPr>
          <p:cNvPr id="2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ru-RU" sz="1800" b="0" strike="noStrike" spc="-1">
              <a:solidFill>
                <a:srgbClr val="000000"/>
              </a:solidFill>
              <a:latin typeface="Arial"/>
            </a:endParaRPr>
          </a:p>
        </p:txBody>
      </p:sp>
      <p:sp>
        <p:nvSpPr>
          <p:cNvPr id="25"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ru-RU" sz="1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CustomShape 1"/>
          <p:cNvSpPr/>
          <p:nvPr/>
        </p:nvSpPr>
        <p:spPr>
          <a:xfrm>
            <a:off x="8426880" y="4768920"/>
            <a:ext cx="495000" cy="100800"/>
          </a:xfrm>
          <a:prstGeom prst="rect">
            <a:avLst/>
          </a:prstGeom>
          <a:noFill/>
          <a:ln w="9360">
            <a:noFill/>
          </a:ln>
        </p:spPr>
        <p:style>
          <a:lnRef idx="0">
            <a:scrgbClr r="0" g="0" b="0"/>
          </a:lnRef>
          <a:fillRef idx="0">
            <a:scrgbClr r="0" g="0" b="0"/>
          </a:fillRef>
          <a:effectRef idx="0">
            <a:scrgbClr r="0" g="0" b="0"/>
          </a:effectRef>
          <a:fontRef idx="minor"/>
        </p:style>
        <p:txBody>
          <a:bodyPr lIns="0" tIns="0" rIns="0" bIns="0" anchor="b">
            <a:noAutofit/>
          </a:bodyPr>
          <a:lstStyle/>
          <a:p>
            <a:pPr algn="r">
              <a:lnSpc>
                <a:spcPct val="100000"/>
              </a:lnSpc>
            </a:pPr>
            <a:fld id="{E208C40D-9380-49F0-A077-0D842A45DD6B}" type="slidenum">
              <a:rPr lang="ru-RU" sz="700" b="0" strike="noStrike" spc="-1">
                <a:solidFill>
                  <a:srgbClr val="2F4F4F"/>
                </a:solidFill>
                <a:latin typeface="Arial"/>
                <a:ea typeface="ＭＳ Ｐゴシック"/>
              </a:rPr>
              <a:t>‹#›</a:t>
            </a:fld>
            <a:endParaRPr lang="ru-RU" sz="700" b="0" strike="noStrike" spc="-1">
              <a:solidFill>
                <a:srgbClr val="2F4F4F"/>
              </a:solidFill>
              <a:latin typeface="Arial"/>
            </a:endParaRPr>
          </a:p>
        </p:txBody>
      </p:sp>
      <p:pic>
        <p:nvPicPr>
          <p:cNvPr id="6" name="Рисунок 1"/>
          <p:cNvPicPr/>
          <p:nvPr/>
        </p:nvPicPr>
        <p:blipFill>
          <a:blip r:embed="rId14"/>
          <a:stretch/>
        </p:blipFill>
        <p:spPr>
          <a:xfrm>
            <a:off x="8460000" y="72000"/>
            <a:ext cx="574200" cy="662760"/>
          </a:xfrm>
          <a:prstGeom prst="rect">
            <a:avLst/>
          </a:prstGeom>
          <a:ln>
            <a:noFill/>
          </a:ln>
        </p:spPr>
      </p:pic>
      <p:sp>
        <p:nvSpPr>
          <p:cNvPr id="2" name="CustomShape 2"/>
          <p:cNvSpPr/>
          <p:nvPr/>
        </p:nvSpPr>
        <p:spPr>
          <a:xfrm>
            <a:off x="360000" y="4644000"/>
            <a:ext cx="8711640" cy="430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ru-RU" sz="1000" b="0" strike="noStrike" spc="-1">
                <a:solidFill>
                  <a:srgbClr val="2F4F4F"/>
                </a:solidFill>
                <a:latin typeface="Arial"/>
                <a:ea typeface="DejaVu Sans"/>
              </a:rPr>
              <a:t>Студенческий конкурс (хакатон) МГТУ им. Н.Э.Баумана по применению систем искусственного интеллекта в сфере безопасности</a:t>
            </a:r>
            <a:endParaRPr lang="ru-RU" sz="1000" b="0" strike="noStrike" spc="-1">
              <a:solidFill>
                <a:srgbClr val="2F4F4F"/>
              </a:solidFill>
              <a:latin typeface="Arial"/>
            </a:endParaRPr>
          </a:p>
          <a:p>
            <a:pPr>
              <a:lnSpc>
                <a:spcPct val="100000"/>
              </a:lnSpc>
            </a:pPr>
            <a:r>
              <a:rPr lang="ru-RU" sz="1000" b="0" strike="noStrike" spc="-1">
                <a:solidFill>
                  <a:srgbClr val="2F4F4F"/>
                </a:solidFill>
                <a:latin typeface="Arial"/>
                <a:ea typeface="DejaVu Sans"/>
              </a:rPr>
              <a:t>27 октября - 7 декабря 2020</a:t>
            </a:r>
            <a:endParaRPr lang="ru-RU" sz="1000" b="0" strike="noStrike" spc="-1">
              <a:solidFill>
                <a:srgbClr val="2F4F4F"/>
              </a:solidFill>
              <a:latin typeface="Arial"/>
            </a:endParaRPr>
          </a:p>
        </p:txBody>
      </p:sp>
      <p:sp>
        <p:nvSpPr>
          <p:cNvPr id="3" name="PlaceHolder 3"/>
          <p:cNvSpPr>
            <a:spLocks noGrp="1"/>
          </p:cNvSpPr>
          <p:nvPr>
            <p:ph type="title"/>
          </p:nvPr>
        </p:nvSpPr>
        <p:spPr>
          <a:xfrm>
            <a:off x="457200" y="205200"/>
            <a:ext cx="8229240" cy="858600"/>
          </a:xfrm>
          <a:prstGeom prst="rect">
            <a:avLst/>
          </a:prstGeom>
        </p:spPr>
        <p:txBody>
          <a:bodyPr lIns="0" tIns="0" rIns="0" bIns="0" anchor="ctr">
            <a:noAutofit/>
          </a:bodyPr>
          <a:lstStyle/>
          <a:p>
            <a:r>
              <a:rPr lang="ru-RU" sz="1800" b="0" strike="noStrike" spc="-1">
                <a:solidFill>
                  <a:srgbClr val="000000"/>
                </a:solidFill>
                <a:latin typeface="Arial"/>
              </a:rPr>
              <a:t>Для правки текста заглавия щёлкните мышью</a:t>
            </a:r>
          </a:p>
        </p:txBody>
      </p:sp>
      <p:sp>
        <p:nvSpPr>
          <p:cNvPr id="4" name="PlaceHolder 4"/>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ru-RU" sz="1800" b="0" strike="noStrike" spc="-1">
                <a:solidFill>
                  <a:srgbClr val="000000"/>
                </a:solidFill>
                <a:latin typeface="Arial"/>
              </a:rPr>
              <a:t>Для правки структуры щёлкните мышью</a:t>
            </a:r>
          </a:p>
          <a:p>
            <a:pPr marL="864000" lvl="1" indent="-324000">
              <a:spcBef>
                <a:spcPts val="1134"/>
              </a:spcBef>
              <a:buClr>
                <a:srgbClr val="000000"/>
              </a:buClr>
              <a:buSzPct val="75000"/>
              <a:buFont typeface="Symbol" charset="2"/>
              <a:buChar char=""/>
            </a:pPr>
            <a:r>
              <a:rPr lang="ru-RU" sz="1800" b="0" strike="noStrike" spc="-1">
                <a:solidFill>
                  <a:srgbClr val="000000"/>
                </a:solidFill>
                <a:latin typeface="Arial"/>
              </a:rPr>
              <a:t>Второй уровень структуры</a:t>
            </a:r>
          </a:p>
          <a:p>
            <a:pPr marL="1296000" lvl="2" indent="-288000">
              <a:spcBef>
                <a:spcPts val="850"/>
              </a:spcBef>
              <a:buClr>
                <a:srgbClr val="000000"/>
              </a:buClr>
              <a:buSzPct val="45000"/>
              <a:buFont typeface="Wingdings" charset="2"/>
              <a:buChar char=""/>
            </a:pPr>
            <a:r>
              <a:rPr lang="ru-RU" sz="1800" b="0" strike="noStrike" spc="-1">
                <a:solidFill>
                  <a:srgbClr val="000000"/>
                </a:solidFill>
                <a:latin typeface="Arial"/>
              </a:rPr>
              <a:t>Третий уровень структуры</a:t>
            </a:r>
          </a:p>
          <a:p>
            <a:pPr marL="1728000" lvl="3" indent="-216000">
              <a:spcBef>
                <a:spcPts val="567"/>
              </a:spcBef>
              <a:buClr>
                <a:srgbClr val="000000"/>
              </a:buClr>
              <a:buSzPct val="75000"/>
              <a:buFont typeface="Symbol" charset="2"/>
              <a:buChar char=""/>
            </a:pPr>
            <a:r>
              <a:rPr lang="ru-RU" sz="1800" b="0" strike="noStrike" spc="-1">
                <a:solidFill>
                  <a:srgbClr val="000000"/>
                </a:solidFill>
                <a:latin typeface="Arial"/>
              </a:rPr>
              <a:t>Четвёртый уровень структуры</a:t>
            </a:r>
          </a:p>
          <a:p>
            <a:pPr marL="2160000" lvl="4" indent="-216000">
              <a:spcBef>
                <a:spcPts val="283"/>
              </a:spcBef>
              <a:buClr>
                <a:srgbClr val="000000"/>
              </a:buClr>
              <a:buSzPct val="45000"/>
              <a:buFont typeface="Wingdings" charset="2"/>
              <a:buChar char=""/>
            </a:pPr>
            <a:r>
              <a:rPr lang="ru-RU" sz="1800" b="0" strike="noStrike" spc="-1">
                <a:solidFill>
                  <a:srgbClr val="000000"/>
                </a:solidFill>
                <a:latin typeface="Arial"/>
              </a:rPr>
              <a:t>Пятый уровень структуры</a:t>
            </a:r>
          </a:p>
          <a:p>
            <a:pPr marL="2592000" lvl="5" indent="-216000">
              <a:spcBef>
                <a:spcPts val="283"/>
              </a:spcBef>
              <a:buClr>
                <a:srgbClr val="000000"/>
              </a:buClr>
              <a:buSzPct val="45000"/>
              <a:buFont typeface="Wingdings" charset="2"/>
              <a:buChar char=""/>
            </a:pPr>
            <a:r>
              <a:rPr lang="ru-RU" sz="1800" b="0" strike="noStrike" spc="-1">
                <a:solidFill>
                  <a:srgbClr val="000000"/>
                </a:solidFill>
                <a:latin typeface="Arial"/>
              </a:rPr>
              <a:t>Шестой уровень структуры</a:t>
            </a:r>
          </a:p>
          <a:p>
            <a:pPr marL="3024000" lvl="6" indent="-216000">
              <a:spcBef>
                <a:spcPts val="283"/>
              </a:spcBef>
              <a:buClr>
                <a:srgbClr val="000000"/>
              </a:buClr>
              <a:buSzPct val="45000"/>
              <a:buFont typeface="Wingdings" charset="2"/>
              <a:buChar char=""/>
            </a:pPr>
            <a:r>
              <a:rPr lang="ru-RU" sz="1800" b="0" strike="noStrike" spc="-1">
                <a:solidFill>
                  <a:srgbClr val="000000"/>
                </a:solidFill>
                <a:latin typeface="Arial"/>
              </a:rPr>
              <a:t>Седьмой уровень структуры</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6CFBD49F-B6D5-46FB-8C31-725CC70B496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7" name="CustomShape 1"/>
          <p:cNvSpPr/>
          <p:nvPr/>
        </p:nvSpPr>
        <p:spPr>
          <a:xfrm>
            <a:off x="3423514" y="96541"/>
            <a:ext cx="4763010" cy="727892"/>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gn="r">
              <a:lnSpc>
                <a:spcPct val="100000"/>
              </a:lnSpc>
            </a:pPr>
            <a:r>
              <a:rPr lang="ru-RU" b="0" strike="noStrike" spc="-1" dirty="0">
                <a:solidFill>
                  <a:schemeClr val="bg1"/>
                </a:solidFill>
                <a:latin typeface="Arial"/>
                <a:ea typeface="DejaVu Sans"/>
              </a:rPr>
              <a:t>Система</a:t>
            </a:r>
            <a:r>
              <a:rPr lang="ru-RU" sz="2000" b="0" strike="noStrike" spc="-1" dirty="0">
                <a:solidFill>
                  <a:schemeClr val="bg1"/>
                </a:solidFill>
                <a:latin typeface="Arial"/>
                <a:ea typeface="DejaVu Sans"/>
              </a:rPr>
              <a:t> распознавания несоблюдения социальной дистанции</a:t>
            </a:r>
          </a:p>
        </p:txBody>
      </p:sp>
      <p:sp>
        <p:nvSpPr>
          <p:cNvPr id="48" name="CustomShape 2"/>
          <p:cNvSpPr/>
          <p:nvPr/>
        </p:nvSpPr>
        <p:spPr>
          <a:xfrm>
            <a:off x="468360" y="864000"/>
            <a:ext cx="8386560" cy="3670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rmAutofit/>
          </a:bodyPr>
          <a:lstStyle/>
          <a:p>
            <a:pPr algn="ctr">
              <a:lnSpc>
                <a:spcPct val="100000"/>
              </a:lnSpc>
            </a:pPr>
            <a:endParaRPr lang="ru-RU" spc="-1" dirty="0">
              <a:solidFill>
                <a:srgbClr val="F8F8FF"/>
              </a:solidFill>
            </a:endParaRPr>
          </a:p>
        </p:txBody>
      </p:sp>
      <p:sp>
        <p:nvSpPr>
          <p:cNvPr id="8" name="TextBox 7">
            <a:extLst>
              <a:ext uri="{FF2B5EF4-FFF2-40B4-BE49-F238E27FC236}">
                <a16:creationId xmlns:a16="http://schemas.microsoft.com/office/drawing/2014/main" id="{68513345-3A9D-4E10-ADC8-73630AD0D1D7}"/>
              </a:ext>
            </a:extLst>
          </p:cNvPr>
          <p:cNvSpPr txBox="1"/>
          <p:nvPr/>
        </p:nvSpPr>
        <p:spPr>
          <a:xfrm>
            <a:off x="456603" y="4631461"/>
            <a:ext cx="8296508" cy="415498"/>
          </a:xfrm>
          <a:prstGeom prst="rect">
            <a:avLst/>
          </a:prstGeom>
          <a:noFill/>
        </p:spPr>
        <p:txBody>
          <a:bodyPr wrap="square" rtlCol="0">
            <a:spAutoFit/>
          </a:bodyPr>
          <a:lstStyle/>
          <a:p>
            <a:r>
              <a:rPr lang="ru-RU" sz="1050" dirty="0">
                <a:solidFill>
                  <a:schemeClr val="bg1"/>
                </a:solidFill>
              </a:rPr>
              <a:t>Студенческий конкурс (</a:t>
            </a:r>
            <a:r>
              <a:rPr lang="ru-RU" sz="1050" dirty="0" err="1">
                <a:solidFill>
                  <a:schemeClr val="bg1"/>
                </a:solidFill>
              </a:rPr>
              <a:t>хакатон</a:t>
            </a:r>
            <a:r>
              <a:rPr lang="ru-RU" sz="1050" dirty="0">
                <a:solidFill>
                  <a:schemeClr val="bg1"/>
                </a:solidFill>
              </a:rPr>
              <a:t>) МГТУ им. </a:t>
            </a:r>
            <a:r>
              <a:rPr lang="ru-RU" sz="1050" dirty="0" err="1">
                <a:solidFill>
                  <a:schemeClr val="bg1"/>
                </a:solidFill>
              </a:rPr>
              <a:t>Н.Э.Баумана</a:t>
            </a:r>
            <a:r>
              <a:rPr lang="ru-RU" sz="1050" dirty="0">
                <a:solidFill>
                  <a:schemeClr val="bg1"/>
                </a:solidFill>
              </a:rPr>
              <a:t> по применению систем искусственного интеллекта в сфере безопасности</a:t>
            </a:r>
          </a:p>
          <a:p>
            <a:r>
              <a:rPr lang="ru-RU" sz="1050" dirty="0">
                <a:solidFill>
                  <a:schemeClr val="bg1"/>
                </a:solidFill>
              </a:rPr>
              <a:t>27 октября – 7 декабря 2020</a:t>
            </a:r>
          </a:p>
        </p:txBody>
      </p:sp>
      <p:sp>
        <p:nvSpPr>
          <p:cNvPr id="10" name="TextBox 9">
            <a:extLst>
              <a:ext uri="{FF2B5EF4-FFF2-40B4-BE49-F238E27FC236}">
                <a16:creationId xmlns:a16="http://schemas.microsoft.com/office/drawing/2014/main" id="{20F25825-D73B-47F9-99AF-147F219F5F1D}"/>
              </a:ext>
            </a:extLst>
          </p:cNvPr>
          <p:cNvSpPr txBox="1"/>
          <p:nvPr/>
        </p:nvSpPr>
        <p:spPr>
          <a:xfrm>
            <a:off x="871124" y="1050632"/>
            <a:ext cx="5895336" cy="1200329"/>
          </a:xfrm>
          <a:prstGeom prst="rect">
            <a:avLst/>
          </a:prstGeom>
          <a:noFill/>
        </p:spPr>
        <p:txBody>
          <a:bodyPr wrap="square" rtlCol="0">
            <a:spAutoFit/>
          </a:bodyPr>
          <a:lstStyle/>
          <a:p>
            <a:r>
              <a:rPr lang="ru-RU" sz="1600" spc="-1" dirty="0">
                <a:solidFill>
                  <a:schemeClr val="bg1"/>
                </a:solidFill>
              </a:rPr>
              <a:t>Авторы:</a:t>
            </a:r>
            <a:r>
              <a:rPr lang="ru-RU" sz="2400" i="1" spc="-1" dirty="0">
                <a:solidFill>
                  <a:schemeClr val="bg1"/>
                </a:solidFill>
              </a:rPr>
              <a:t>  </a:t>
            </a:r>
            <a:r>
              <a:rPr lang="ru-RU" sz="1200" spc="-1" dirty="0">
                <a:solidFill>
                  <a:schemeClr val="bg1"/>
                </a:solidFill>
              </a:rPr>
              <a:t>ИУ7-55Б</a:t>
            </a:r>
          </a:p>
          <a:p>
            <a:pPr>
              <a:lnSpc>
                <a:spcPct val="100000"/>
              </a:lnSpc>
            </a:pPr>
            <a:r>
              <a:rPr lang="ru-RU" sz="1200" spc="-1" dirty="0">
                <a:solidFill>
                  <a:schemeClr val="bg1"/>
                </a:solidFill>
              </a:rPr>
              <a:t>	</a:t>
            </a:r>
            <a:r>
              <a:rPr lang="ru-RU" sz="1200" spc="-1" dirty="0" err="1">
                <a:solidFill>
                  <a:schemeClr val="bg1"/>
                </a:solidFill>
              </a:rPr>
              <a:t>Жигалкин</a:t>
            </a:r>
            <a:r>
              <a:rPr lang="ru-RU" sz="1200" spc="-1" dirty="0">
                <a:solidFill>
                  <a:schemeClr val="bg1"/>
                </a:solidFill>
              </a:rPr>
              <a:t> Д. Р., </a:t>
            </a:r>
            <a:r>
              <a:rPr lang="ru-RU" sz="1200" spc="-1" dirty="0" err="1">
                <a:solidFill>
                  <a:schemeClr val="bg1"/>
                </a:solidFill>
              </a:rPr>
              <a:t>Кожарский</a:t>
            </a:r>
            <a:r>
              <a:rPr lang="ru-RU" sz="1200" spc="-1" dirty="0">
                <a:solidFill>
                  <a:schemeClr val="bg1"/>
                </a:solidFill>
              </a:rPr>
              <a:t> В. А., </a:t>
            </a:r>
            <a:r>
              <a:rPr lang="ru-RU" sz="1200" spc="-1" dirty="0" err="1">
                <a:solidFill>
                  <a:schemeClr val="bg1"/>
                </a:solidFill>
              </a:rPr>
              <a:t>Найденышев</a:t>
            </a:r>
            <a:r>
              <a:rPr lang="ru-RU" sz="1200" spc="-1" dirty="0">
                <a:solidFill>
                  <a:schemeClr val="bg1"/>
                </a:solidFill>
              </a:rPr>
              <a:t> А. О., </a:t>
            </a:r>
            <a:r>
              <a:rPr lang="ru-RU" sz="1200" spc="-1" dirty="0" err="1">
                <a:solidFill>
                  <a:schemeClr val="bg1"/>
                </a:solidFill>
              </a:rPr>
              <a:t>Афимин</a:t>
            </a:r>
            <a:r>
              <a:rPr lang="ru-RU" sz="1200" spc="-1" dirty="0">
                <a:solidFill>
                  <a:schemeClr val="bg1"/>
                </a:solidFill>
              </a:rPr>
              <a:t> И. Е., 	Козлов М. А., </a:t>
            </a:r>
            <a:r>
              <a:rPr lang="ru-RU" sz="1200" spc="-1" dirty="0" err="1">
                <a:solidFill>
                  <a:schemeClr val="bg1"/>
                </a:solidFill>
              </a:rPr>
              <a:t>Склифасовский</a:t>
            </a:r>
            <a:r>
              <a:rPr lang="ru-RU" sz="1200" spc="-1" dirty="0">
                <a:solidFill>
                  <a:schemeClr val="bg1"/>
                </a:solidFill>
              </a:rPr>
              <a:t> Д. О., Платонова О. С., Гришин Е. Б., 	Саркисян М. Р., Горячев В. Г., Сусликов Д. В.</a:t>
            </a:r>
          </a:p>
          <a:p>
            <a:pPr>
              <a:lnSpc>
                <a:spcPct val="100000"/>
              </a:lnSpc>
            </a:pPr>
            <a:r>
              <a:rPr lang="ru-RU" sz="1200" spc="-1" dirty="0">
                <a:solidFill>
                  <a:schemeClr val="bg1"/>
                </a:solidFill>
              </a:rPr>
              <a:t>	</a:t>
            </a:r>
            <a:endParaRPr lang="ru-RU" dirty="0"/>
          </a:p>
        </p:txBody>
      </p:sp>
      <p:sp>
        <p:nvSpPr>
          <p:cNvPr id="11" name="TextBox 10">
            <a:extLst>
              <a:ext uri="{FF2B5EF4-FFF2-40B4-BE49-F238E27FC236}">
                <a16:creationId xmlns:a16="http://schemas.microsoft.com/office/drawing/2014/main" id="{890D60DD-06C8-4F34-A8D3-430CDC96011D}"/>
              </a:ext>
            </a:extLst>
          </p:cNvPr>
          <p:cNvSpPr txBox="1"/>
          <p:nvPr/>
        </p:nvSpPr>
        <p:spPr>
          <a:xfrm>
            <a:off x="871124" y="826364"/>
            <a:ext cx="2230521" cy="369332"/>
          </a:xfrm>
          <a:prstGeom prst="rect">
            <a:avLst/>
          </a:prstGeom>
          <a:noFill/>
        </p:spPr>
        <p:txBody>
          <a:bodyPr wrap="square" rtlCol="0">
            <a:spAutoFit/>
          </a:bodyPr>
          <a:lstStyle/>
          <a:p>
            <a:r>
              <a:rPr lang="ru-RU" sz="1600" dirty="0">
                <a:solidFill>
                  <a:schemeClr val="bg1"/>
                </a:solidFill>
              </a:rPr>
              <a:t>Команда:</a:t>
            </a:r>
            <a:r>
              <a:rPr lang="ru-RU" dirty="0">
                <a:solidFill>
                  <a:schemeClr val="bg1"/>
                </a:solidFill>
              </a:rPr>
              <a:t> </a:t>
            </a:r>
            <a:r>
              <a:rPr lang="en-US" sz="1400" spc="-1" dirty="0">
                <a:solidFill>
                  <a:schemeClr val="bg1"/>
                </a:solidFill>
              </a:rPr>
              <a:t>Endurance</a:t>
            </a:r>
            <a:endParaRPr lang="ru-RU" sz="1400" dirty="0">
              <a:solidFill>
                <a:schemeClr val="bg1"/>
              </a:solidFill>
            </a:endParaRPr>
          </a:p>
        </p:txBody>
      </p:sp>
      <p:sp>
        <p:nvSpPr>
          <p:cNvPr id="7" name="Прямоугольник 6">
            <a:extLst>
              <a:ext uri="{FF2B5EF4-FFF2-40B4-BE49-F238E27FC236}">
                <a16:creationId xmlns:a16="http://schemas.microsoft.com/office/drawing/2014/main" id="{B14F4231-357A-4BD2-A96D-43A7E3C0B371}"/>
              </a:ext>
            </a:extLst>
          </p:cNvPr>
          <p:cNvSpPr/>
          <p:nvPr/>
        </p:nvSpPr>
        <p:spPr>
          <a:xfrm>
            <a:off x="962206" y="2782697"/>
            <a:ext cx="6865058" cy="1200329"/>
          </a:xfrm>
          <a:prstGeom prst="rect">
            <a:avLst/>
          </a:prstGeom>
          <a:noFill/>
        </p:spPr>
        <p:txBody>
          <a:bodyPr wrap="square">
            <a:spAutoFit/>
          </a:bodyPr>
          <a:lstStyle/>
          <a:p>
            <a:r>
              <a:rPr lang="ru-RU" sz="2400" dirty="0">
                <a:solidFill>
                  <a:schemeClr val="bg1"/>
                </a:solidFill>
              </a:rPr>
              <a:t>Система предназначена для анализа ситуации на заданной местности на предмет соблюдения социальной дистанции</a:t>
            </a:r>
          </a:p>
        </p:txBody>
      </p:sp>
      <p:pic>
        <p:nvPicPr>
          <p:cNvPr id="14" name="Рисунок 13" descr="Изображение выглядит как керамические изделия, фарфор&#10;&#10;Автоматически созданное описание">
            <a:extLst>
              <a:ext uri="{FF2B5EF4-FFF2-40B4-BE49-F238E27FC236}">
                <a16:creationId xmlns:a16="http://schemas.microsoft.com/office/drawing/2014/main" id="{0C527D88-1195-4D47-8635-CDF19875B0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647" y="0"/>
            <a:ext cx="762353" cy="864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Рисунок 14">
            <a:extLst>
              <a:ext uri="{FF2B5EF4-FFF2-40B4-BE49-F238E27FC236}">
                <a16:creationId xmlns:a16="http://schemas.microsoft.com/office/drawing/2014/main" id="{ACBA827E-809B-4588-8D11-7C866E4C3D9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0" name="CustomShape 1"/>
          <p:cNvSpPr/>
          <p:nvPr/>
        </p:nvSpPr>
        <p:spPr>
          <a:xfrm>
            <a:off x="468360" y="864000"/>
            <a:ext cx="8386560" cy="3670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rmAutofit/>
          </a:bodyPr>
          <a:lstStyle/>
          <a:p>
            <a:pPr algn="ctr">
              <a:lnSpc>
                <a:spcPct val="100000"/>
              </a:lnSpc>
            </a:pPr>
            <a:endParaRPr lang="ru-RU" sz="1800" b="0" strike="noStrike" spc="-1" dirty="0">
              <a:latin typeface="Arial"/>
            </a:endParaRPr>
          </a:p>
        </p:txBody>
      </p:sp>
      <p:pic>
        <p:nvPicPr>
          <p:cNvPr id="7" name="Рисунок 6" descr="Изображение выглядит как керамические изделия, фарфор&#10;&#10;Автоматически созданное описание">
            <a:extLst>
              <a:ext uri="{FF2B5EF4-FFF2-40B4-BE49-F238E27FC236}">
                <a16:creationId xmlns:a16="http://schemas.microsoft.com/office/drawing/2014/main" id="{122E8743-F28D-41F1-890F-6AC39FA8E0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647" y="0"/>
            <a:ext cx="762353" cy="864000"/>
          </a:xfrm>
          <a:prstGeom prst="rect">
            <a:avLst/>
          </a:prstGeom>
        </p:spPr>
      </p:pic>
      <p:sp>
        <p:nvSpPr>
          <p:cNvPr id="12" name="TextBox 11">
            <a:extLst>
              <a:ext uri="{FF2B5EF4-FFF2-40B4-BE49-F238E27FC236}">
                <a16:creationId xmlns:a16="http://schemas.microsoft.com/office/drawing/2014/main" id="{2B7F79BB-8FC3-4E48-922B-E5E6B9F9E4DB}"/>
              </a:ext>
            </a:extLst>
          </p:cNvPr>
          <p:cNvSpPr txBox="1"/>
          <p:nvPr/>
        </p:nvSpPr>
        <p:spPr>
          <a:xfrm>
            <a:off x="456603" y="4631461"/>
            <a:ext cx="8296508" cy="415498"/>
          </a:xfrm>
          <a:prstGeom prst="rect">
            <a:avLst/>
          </a:prstGeom>
          <a:noFill/>
        </p:spPr>
        <p:txBody>
          <a:bodyPr wrap="square" rtlCol="0">
            <a:spAutoFit/>
          </a:bodyPr>
          <a:lstStyle/>
          <a:p>
            <a:r>
              <a:rPr lang="ru-RU" sz="1050" dirty="0">
                <a:solidFill>
                  <a:schemeClr val="bg1"/>
                </a:solidFill>
              </a:rPr>
              <a:t>Студенческий конкурс (</a:t>
            </a:r>
            <a:r>
              <a:rPr lang="ru-RU" sz="1050" dirty="0" err="1">
                <a:solidFill>
                  <a:schemeClr val="bg1"/>
                </a:solidFill>
              </a:rPr>
              <a:t>хакатон</a:t>
            </a:r>
            <a:r>
              <a:rPr lang="ru-RU" sz="1050" dirty="0">
                <a:solidFill>
                  <a:schemeClr val="bg1"/>
                </a:solidFill>
              </a:rPr>
              <a:t>) МГТУ им. </a:t>
            </a:r>
            <a:r>
              <a:rPr lang="ru-RU" sz="1050" dirty="0" err="1">
                <a:solidFill>
                  <a:schemeClr val="bg1"/>
                </a:solidFill>
              </a:rPr>
              <a:t>Н.Э.Баумана</a:t>
            </a:r>
            <a:r>
              <a:rPr lang="ru-RU" sz="1050" dirty="0">
                <a:solidFill>
                  <a:schemeClr val="bg1"/>
                </a:solidFill>
              </a:rPr>
              <a:t> по применению систем искусственного интеллекта в сфере безопасности</a:t>
            </a:r>
          </a:p>
          <a:p>
            <a:r>
              <a:rPr lang="ru-RU" sz="1050" dirty="0">
                <a:solidFill>
                  <a:schemeClr val="bg1"/>
                </a:solidFill>
              </a:rPr>
              <a:t>27 октября – 7 декабря 2020</a:t>
            </a:r>
          </a:p>
        </p:txBody>
      </p:sp>
      <p:sp>
        <p:nvSpPr>
          <p:cNvPr id="8" name="Прямоугольник 7">
            <a:extLst>
              <a:ext uri="{FF2B5EF4-FFF2-40B4-BE49-F238E27FC236}">
                <a16:creationId xmlns:a16="http://schemas.microsoft.com/office/drawing/2014/main" id="{44513FE0-B3AD-4C65-8FCB-A18061464A8E}"/>
              </a:ext>
            </a:extLst>
          </p:cNvPr>
          <p:cNvSpPr/>
          <p:nvPr/>
        </p:nvSpPr>
        <p:spPr>
          <a:xfrm>
            <a:off x="468360" y="469600"/>
            <a:ext cx="4231714" cy="2895392"/>
          </a:xfrm>
          <a:prstGeom prst="rect">
            <a:avLst/>
          </a:prstGeom>
          <a:solidFill>
            <a:schemeClr val="bg1"/>
          </a:solidFill>
        </p:spPr>
        <p:txBody>
          <a:bodyPr wrap="square" anchor="ctr" anchorCtr="0">
            <a:noAutofit/>
          </a:bodyPr>
          <a:lstStyle/>
          <a:p>
            <a:r>
              <a:rPr lang="ru-RU" sz="1400" dirty="0">
                <a:solidFill>
                  <a:srgbClr val="004A65"/>
                </a:solidFill>
              </a:rPr>
              <a:t>На основе информации, полученной с камер видеонаблюдения, система отправляет сигнал об опасности в случае несоблюдения социальной дистанции.</a:t>
            </a:r>
          </a:p>
          <a:p>
            <a:endParaRPr lang="ru-RU" sz="1400" dirty="0">
              <a:solidFill>
                <a:srgbClr val="004A65"/>
              </a:solidFill>
            </a:endParaRPr>
          </a:p>
          <a:p>
            <a:pPr marL="285750" indent="-285750">
              <a:buFont typeface="Arial" panose="020B0604020202020204" pitchFamily="34" charset="0"/>
              <a:buChar char="•"/>
            </a:pPr>
            <a:r>
              <a:rPr lang="ru-RU" sz="1400" dirty="0">
                <a:solidFill>
                  <a:srgbClr val="004A65"/>
                </a:solidFill>
              </a:rPr>
              <a:t>За основу работы системы взята нейросеть архитектуры </a:t>
            </a:r>
            <a:r>
              <a:rPr lang="en-US" sz="1400" dirty="0">
                <a:solidFill>
                  <a:srgbClr val="004A65"/>
                </a:solidFill>
              </a:rPr>
              <a:t>YOLO v.3 </a:t>
            </a:r>
            <a:r>
              <a:rPr lang="ru-RU" sz="1400" dirty="0">
                <a:solidFill>
                  <a:srgbClr val="004A65"/>
                </a:solidFill>
              </a:rPr>
              <a:t>совместно с библиотекой </a:t>
            </a:r>
            <a:r>
              <a:rPr lang="en-US" sz="1400" dirty="0">
                <a:solidFill>
                  <a:srgbClr val="004A65"/>
                </a:solidFill>
              </a:rPr>
              <a:t>OpenCV </a:t>
            </a:r>
            <a:r>
              <a:rPr lang="ru-RU" sz="1400" dirty="0">
                <a:solidFill>
                  <a:srgbClr val="004A65"/>
                </a:solidFill>
              </a:rPr>
              <a:t>и алгоритмы минимальной постобработки подавления </a:t>
            </a:r>
            <a:r>
              <a:rPr lang="ru-RU" sz="1400" dirty="0" err="1">
                <a:solidFill>
                  <a:srgbClr val="004A65"/>
                </a:solidFill>
              </a:rPr>
              <a:t>немаксимальных</a:t>
            </a:r>
            <a:r>
              <a:rPr lang="ru-RU" sz="1400" dirty="0">
                <a:solidFill>
                  <a:srgbClr val="004A65"/>
                </a:solidFill>
              </a:rPr>
              <a:t> значений.</a:t>
            </a:r>
            <a:r>
              <a:rPr lang="en-US" sz="1400" dirty="0">
                <a:solidFill>
                  <a:srgbClr val="004A65"/>
                </a:solidFill>
              </a:rPr>
              <a:t> </a:t>
            </a:r>
            <a:r>
              <a:rPr lang="ru-RU" sz="1400" dirty="0">
                <a:solidFill>
                  <a:srgbClr val="004A65"/>
                </a:solidFill>
              </a:rPr>
              <a:t>Результатом работы является расстояние между двумя людьми, которое сравнивается с нормой.</a:t>
            </a:r>
          </a:p>
        </p:txBody>
      </p:sp>
      <p:pic>
        <p:nvPicPr>
          <p:cNvPr id="6" name="Рисунок 5">
            <a:extLst>
              <a:ext uri="{FF2B5EF4-FFF2-40B4-BE49-F238E27FC236}">
                <a16:creationId xmlns:a16="http://schemas.microsoft.com/office/drawing/2014/main" id="{5E622347-7E60-4A3B-A1C6-29B4D57CFE66}"/>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928375" y="1728000"/>
            <a:ext cx="3698243" cy="23753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34927</TotalTime>
  <Words>635</Words>
  <Application>Microsoft Office PowerPoint</Application>
  <PresentationFormat>Экран (16:9)</PresentationFormat>
  <Paragraphs>43</Paragraphs>
  <Slides>2</Slides>
  <Notes>2</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vt:i4>
      </vt:variant>
    </vt:vector>
  </HeadingPairs>
  <TitlesOfParts>
    <vt:vector size="7" baseType="lpstr">
      <vt:lpstr>Arial</vt:lpstr>
      <vt:lpstr>Symbol</vt:lpstr>
      <vt:lpstr>Times New Roman</vt:lpstr>
      <vt:lpstr>Wingdings</vt:lpstr>
      <vt:lpstr>Office Theme</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Администратор</dc:creator>
  <dc:description/>
  <cp:lastModifiedBy>Ольга Платонова</cp:lastModifiedBy>
  <cp:revision>410</cp:revision>
  <dcterms:modified xsi:type="dcterms:W3CDTF">2020-12-16T15:54:44Z</dcterms:modified>
  <dc:language>ru-RU</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2</vt:i4>
  </property>
  <property fmtid="{D5CDD505-2E9C-101B-9397-08002B2CF9AE}" pid="8" name="PresentationFormat">
    <vt:lpwstr>Экран (16:9)</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